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48"/>
  </p:notesMasterIdLst>
  <p:sldIdLst>
    <p:sldId id="503" r:id="rId3"/>
    <p:sldId id="256" r:id="rId4"/>
    <p:sldId id="481" r:id="rId5"/>
    <p:sldId id="523" r:id="rId6"/>
    <p:sldId id="521" r:id="rId7"/>
    <p:sldId id="574" r:id="rId8"/>
    <p:sldId id="524" r:id="rId9"/>
    <p:sldId id="483" r:id="rId10"/>
    <p:sldId id="509" r:id="rId11"/>
    <p:sldId id="485" r:id="rId12"/>
    <p:sldId id="494" r:id="rId13"/>
    <p:sldId id="495" r:id="rId14"/>
    <p:sldId id="496" r:id="rId15"/>
    <p:sldId id="499" r:id="rId16"/>
    <p:sldId id="497" r:id="rId17"/>
    <p:sldId id="525" r:id="rId18"/>
    <p:sldId id="526" r:id="rId19"/>
    <p:sldId id="527" r:id="rId20"/>
    <p:sldId id="528" r:id="rId21"/>
    <p:sldId id="529" r:id="rId22"/>
    <p:sldId id="530" r:id="rId23"/>
    <p:sldId id="557" r:id="rId24"/>
    <p:sldId id="540" r:id="rId25"/>
    <p:sldId id="571" r:id="rId26"/>
    <p:sldId id="572" r:id="rId27"/>
    <p:sldId id="541" r:id="rId28"/>
    <p:sldId id="535" r:id="rId29"/>
    <p:sldId id="573" r:id="rId30"/>
    <p:sldId id="552" r:id="rId31"/>
    <p:sldId id="536" r:id="rId32"/>
    <p:sldId id="534" r:id="rId33"/>
    <p:sldId id="537" r:id="rId34"/>
    <p:sldId id="559" r:id="rId35"/>
    <p:sldId id="544" r:id="rId36"/>
    <p:sldId id="560" r:id="rId37"/>
    <p:sldId id="561" r:id="rId38"/>
    <p:sldId id="562" r:id="rId39"/>
    <p:sldId id="564" r:id="rId40"/>
    <p:sldId id="565" r:id="rId41"/>
    <p:sldId id="566" r:id="rId42"/>
    <p:sldId id="567" r:id="rId43"/>
    <p:sldId id="563" r:id="rId44"/>
    <p:sldId id="568" r:id="rId45"/>
    <p:sldId id="570" r:id="rId46"/>
    <p:sldId id="575" r:id="rId4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BBE0E3"/>
    <a:srgbClr val="E3AC83"/>
    <a:srgbClr val="181818"/>
    <a:srgbClr val="34363A"/>
    <a:srgbClr val="FFFF66"/>
    <a:srgbClr val="FF0000"/>
    <a:srgbClr val="BDBFC1"/>
    <a:srgbClr val="EAC3B4"/>
    <a:srgbClr val="AC8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927" autoAdjust="0"/>
    <p:restoredTop sz="82224"/>
  </p:normalViewPr>
  <p:slideViewPr>
    <p:cSldViewPr snapToGrid="0">
      <p:cViewPr>
        <p:scale>
          <a:sx n="137" d="100"/>
          <a:sy n="137" d="100"/>
        </p:scale>
        <p:origin x="-640" y="-3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_tradnl"/>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_tradnl"/>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_tradnl"/>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1E492AF-BD28-844A-9AE6-7501834C0083}" type="slidenum">
              <a:rPr lang="en-US"/>
              <a:pPr/>
              <a:t>‹#›</a:t>
            </a:fld>
            <a:endParaRPr lang="en-US"/>
          </a:p>
        </p:txBody>
      </p:sp>
    </p:spTree>
    <p:extLst>
      <p:ext uri="{BB962C8B-B14F-4D97-AF65-F5344CB8AC3E}">
        <p14:creationId xmlns:p14="http://schemas.microsoft.com/office/powerpoint/2010/main" val="289621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7CBDD7-73D8-9B43-BD1F-1839DCE59A40}" type="slidenum">
              <a:rPr lang="en-US"/>
              <a:pPr/>
              <a:t>14</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73265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151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9900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580272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174131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0146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815303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93339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024069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7112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A029382-54D5-FD44-9666-2FE1322E93BE}"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449021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30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67937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33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431865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45</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71338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8FD062D-3B2E-8A41-9873-26D975095FBE}"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60268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8754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9</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52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93C2D-0DAE-4E4B-BD09-FAC2DEA4FCED}" type="slidenum">
              <a:rPr lang="en-US"/>
              <a:pPr/>
              <a:t>10</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097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9AE7BC3-F9F8-6E4C-ADBA-62FC91F8CFD3}" type="slidenum">
              <a:rPr lang="en-US"/>
              <a:pPr/>
              <a:t>11</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934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AB4ACC-898F-094F-890C-FD5BBBEB5189}" type="slidenum">
              <a:rPr lang="en-US"/>
              <a:pPr/>
              <a:t>12</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9733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E623B0D-C2BC-E742-94BB-E3F3E8EB397C}" type="slidenum">
              <a:rPr lang="en-US"/>
              <a:pPr/>
              <a:t>13</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691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8" name="Line 4"/>
          <p:cNvSpPr>
            <a:spLocks noChangeShapeType="1"/>
          </p:cNvSpPr>
          <p:nvPr userDrawn="1"/>
        </p:nvSpPr>
        <p:spPr bwMode="auto">
          <a:xfrm>
            <a:off x="4083050" y="6659563"/>
            <a:ext cx="6172200"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
        <p:nvSpPr>
          <p:cNvPr id="11269" name="Text Box 5"/>
          <p:cNvSpPr txBox="1">
            <a:spLocks noChangeArrowheads="1"/>
          </p:cNvSpPr>
          <p:nvPr userDrawn="1"/>
        </p:nvSpPr>
        <p:spPr bwMode="auto">
          <a:xfrm>
            <a:off x="31750" y="6526213"/>
            <a:ext cx="3689350" cy="254000"/>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sz="1000">
                <a:solidFill>
                  <a:schemeClr val="bg2"/>
                </a:solidFill>
                <a:latin typeface="Trebuchet MS" charset="0"/>
              </a:rPr>
              <a:t>D.Mery: Aplicaciones de Visión por Computador               </a:t>
            </a:r>
            <a:fld id="{50165BC5-14CF-284C-9B39-B7DCAA8ACE84}" type="slidenum">
              <a:rPr lang="es-CL" sz="1000">
                <a:solidFill>
                  <a:schemeClr val="bg2"/>
                </a:solidFill>
                <a:latin typeface="Trebuchet MS" charset="0"/>
              </a:rPr>
              <a:pPr/>
              <a:t>‹#›</a:t>
            </a:fld>
            <a:endParaRPr lang="en-US" sz="1000">
              <a:solidFill>
                <a:schemeClr val="bg2"/>
              </a:solidFill>
              <a:latin typeface="Trebuchet MS" charset="0"/>
            </a:endParaRPr>
          </a:p>
        </p:txBody>
      </p:sp>
      <p:sp>
        <p:nvSpPr>
          <p:cNvPr id="11270" name="Text Box 6"/>
          <p:cNvSpPr txBox="1">
            <a:spLocks noChangeArrowheads="1"/>
          </p:cNvSpPr>
          <p:nvPr userDrawn="1"/>
        </p:nvSpPr>
        <p:spPr bwMode="auto">
          <a:xfrm>
            <a:off x="1612900" y="1854200"/>
            <a:ext cx="814388" cy="376238"/>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a:solidFill>
                  <a:srgbClr val="3399FF"/>
                </a:solidFill>
                <a:latin typeface="Trebuchet MS" charset="0"/>
              </a:rPr>
              <a:t>índice</a:t>
            </a:r>
            <a:endParaRPr lang="en-US">
              <a:solidFill>
                <a:srgbClr val="3399FF"/>
              </a:solidFill>
              <a:latin typeface="Trebuchet MS" charset="0"/>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lstStyle/>
          <a:p>
            <a:pPr>
              <a:defRPr/>
            </a:pPr>
            <a:endParaRPr lang="es-CL">
              <a:latin typeface="Arial" pitchFamily="34" charset="0"/>
            </a:endParaRPr>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r>
              <a:rPr lang="es-CL">
                <a:solidFill>
                  <a:srgbClr val="3399FF"/>
                </a:solidFill>
                <a:latin typeface="Trebuchet MS" charset="0"/>
              </a:rPr>
              <a:t>Introducción</a:t>
            </a:r>
          </a:p>
          <a:p>
            <a:endParaRPr lang="es-CL">
              <a:solidFill>
                <a:srgbClr val="3399FF"/>
              </a:solidFill>
              <a:latin typeface="Trebuchet MS" charset="0"/>
            </a:endParaRPr>
          </a:p>
          <a:p>
            <a:r>
              <a:rPr lang="es-CL">
                <a:solidFill>
                  <a:srgbClr val="3399FF"/>
                </a:solidFill>
                <a:latin typeface="Trebuchet MS" charset="0"/>
              </a:rPr>
              <a:t>Luz, espectro y percepción visual</a:t>
            </a:r>
          </a:p>
          <a:p>
            <a:endParaRPr lang="es-CL">
              <a:solidFill>
                <a:srgbClr val="3399FF"/>
              </a:solidFill>
              <a:latin typeface="Trebuchet MS" charset="0"/>
            </a:endParaRPr>
          </a:p>
          <a:p>
            <a:r>
              <a:rPr lang="es-CL">
                <a:solidFill>
                  <a:srgbClr val="3399FF"/>
                </a:solidFill>
                <a:latin typeface="Trebuchet MS" charset="0"/>
              </a:rPr>
              <a:t>Adquisición de imágenes</a:t>
            </a:r>
          </a:p>
          <a:p>
            <a:endParaRPr lang="es-CL">
              <a:solidFill>
                <a:srgbClr val="3399FF"/>
              </a:solidFill>
              <a:latin typeface="Trebuchet MS"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pic>
        <p:nvPicPr>
          <p:cNvPr id="1034" name="Picture 15"/>
          <p:cNvPicPr>
            <a:picLocks noChangeAspect="1" noChangeArrowheads="1"/>
          </p:cNvPicPr>
          <p:nvPr userDrawn="1"/>
        </p:nvPicPr>
        <p:blipFill>
          <a:blip r:embed="rId13">
            <a:lum bright="66000" contrast="18000"/>
          </a:blip>
          <a:srcRect/>
          <a:stretch>
            <a:fillRect/>
          </a:stretch>
        </p:blipFill>
        <p:spPr bwMode="auto">
          <a:xfrm>
            <a:off x="7442200" y="127000"/>
            <a:ext cx="1320800" cy="469900"/>
          </a:xfrm>
          <a:prstGeom prst="rect">
            <a:avLst/>
          </a:prstGeom>
          <a:noFill/>
          <a:ln w="9525">
            <a:noFill/>
            <a:miter lim="800000"/>
            <a:headEnd/>
            <a:tailEnd/>
          </a:ln>
        </p:spPr>
      </p:pic>
      <p:sp>
        <p:nvSpPr>
          <p:cNvPr id="11280" name="Line 16"/>
          <p:cNvSpPr>
            <a:spLocks noChangeShapeType="1"/>
          </p:cNvSpPr>
          <p:nvPr userDrawn="1"/>
        </p:nvSpPr>
        <p:spPr bwMode="auto">
          <a:xfrm flipH="1">
            <a:off x="-119063" y="339725"/>
            <a:ext cx="8305801"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uc.cl/codigodehono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ing.uc.cl/ciencia-de-la-computacion/programas/licenciatura/politica-de-integridad-academica/"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sfigueroa3@uc.cl" TargetMode="External"/><Relationship Id="rId4" Type="http://schemas.openxmlformats.org/officeDocument/2006/relationships/hyperlink" Target="mailto:domingo.mery@uc.cl" TargetMode="External"/><Relationship Id="rId9" Type="http://schemas.openxmlformats.org/officeDocument/2006/relationships/hyperlink" Target="https://cursos.canvas.uc.cl/courses/39288"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17/06/relationships/model3d" Target="../media/model3d2.glb"/></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0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62100" y="2846388"/>
            <a:ext cx="7966075" cy="2031325"/>
          </a:xfrm>
          <a:prstGeom prst="rect">
            <a:avLst/>
          </a:prstGeom>
          <a:noFill/>
          <a:ln w="9525">
            <a:noFill/>
            <a:miter lim="800000"/>
            <a:headEnd/>
            <a:tailEnd/>
          </a:ln>
        </p:spPr>
        <p:txBody>
          <a:bodyPr>
            <a:prstTxWarp prst="textNoShape">
              <a:avLst/>
            </a:prstTxWarp>
            <a:spAutoFit/>
          </a:bodyPr>
          <a:lstStyle/>
          <a:p>
            <a:pPr marL="342900" indent="-342900">
              <a:buFontTx/>
              <a:buAutoNum type="arabicPeriod"/>
            </a:pPr>
            <a:r>
              <a:rPr lang="es-ES" dirty="0">
                <a:solidFill>
                  <a:schemeClr val="accent2"/>
                </a:solidFill>
                <a:latin typeface="Trebuchet MS" charset="0"/>
              </a:rPr>
              <a:t>Introducción</a:t>
            </a:r>
          </a:p>
          <a:p>
            <a:pPr marL="342900" indent="-342900">
              <a:buFontTx/>
              <a:buAutoNum type="arabicPeriod"/>
            </a:pPr>
            <a:r>
              <a:rPr lang="es-ES" dirty="0">
                <a:solidFill>
                  <a:schemeClr val="accent2"/>
                </a:solidFill>
                <a:latin typeface="Trebuchet MS" charset="0"/>
              </a:rPr>
              <a:t>Extracción de Características</a:t>
            </a:r>
          </a:p>
          <a:p>
            <a:pPr marL="342900" indent="-342900">
              <a:buFontTx/>
              <a:buAutoNum type="arabicPeriod"/>
            </a:pPr>
            <a:r>
              <a:rPr lang="es-ES" dirty="0">
                <a:solidFill>
                  <a:schemeClr val="accent2"/>
                </a:solidFill>
                <a:latin typeface="Trebuchet MS" charset="0"/>
              </a:rPr>
              <a:t>Selección de Características</a:t>
            </a:r>
          </a:p>
          <a:p>
            <a:pPr marL="342900" indent="-342900">
              <a:buFontTx/>
              <a:buAutoNum type="arabicPeriod"/>
            </a:pPr>
            <a:r>
              <a:rPr lang="es-ES" dirty="0">
                <a:solidFill>
                  <a:schemeClr val="accent2"/>
                </a:solidFill>
                <a:latin typeface="Trebuchet MS" charset="0"/>
              </a:rPr>
              <a:t>Clasificación</a:t>
            </a:r>
          </a:p>
          <a:p>
            <a:pPr marL="342900" indent="-342900">
              <a:buFontTx/>
              <a:buAutoNum type="arabicPeriod"/>
            </a:pPr>
            <a:r>
              <a:rPr lang="es-ES" dirty="0">
                <a:solidFill>
                  <a:schemeClr val="accent2"/>
                </a:solidFill>
                <a:latin typeface="Trebuchet MS" charset="0"/>
              </a:rPr>
              <a:t>Evaluación de Desempeño</a:t>
            </a:r>
          </a:p>
          <a:p>
            <a:pPr marL="342900" indent="-342900">
              <a:buFontTx/>
              <a:buAutoNum type="arabicPeriod"/>
            </a:pPr>
            <a:r>
              <a:rPr lang="es-ES" dirty="0" err="1">
                <a:solidFill>
                  <a:schemeClr val="accent2"/>
                </a:solidFill>
                <a:latin typeface="Trebuchet MS" charset="0"/>
              </a:rPr>
              <a:t>Clustering</a:t>
            </a:r>
            <a:endParaRPr lang="es-ES" dirty="0">
              <a:solidFill>
                <a:schemeClr val="accent2"/>
              </a:solidFill>
              <a:latin typeface="Trebuchet MS" charset="0"/>
            </a:endParaRPr>
          </a:p>
          <a:p>
            <a:pPr marL="342900" indent="-342900">
              <a:buFontTx/>
              <a:buAutoNum type="arabicPeriod"/>
            </a:pPr>
            <a:r>
              <a:rPr lang="es-ES" dirty="0">
                <a:solidFill>
                  <a:schemeClr val="accent2"/>
                </a:solidFill>
                <a:latin typeface="Trebuchet MS" charset="0"/>
              </a:rPr>
              <a:t>Aplicaciones</a:t>
            </a:r>
          </a:p>
        </p:txBody>
      </p:sp>
      <p:sp>
        <p:nvSpPr>
          <p:cNvPr id="10243" name="Text Box 4"/>
          <p:cNvSpPr txBox="1">
            <a:spLocks noChangeArrowheads="1"/>
          </p:cNvSpPr>
          <p:nvPr/>
        </p:nvSpPr>
        <p:spPr bwMode="auto">
          <a:xfrm>
            <a:off x="488950" y="1084263"/>
            <a:ext cx="2268538" cy="584200"/>
          </a:xfrm>
          <a:prstGeom prst="rect">
            <a:avLst/>
          </a:prstGeom>
          <a:noFill/>
          <a:ln w="9525">
            <a:noFill/>
            <a:miter lim="800000"/>
            <a:headEnd/>
            <a:tailEnd/>
          </a:ln>
        </p:spPr>
        <p:txBody>
          <a:bodyPr wrap="none">
            <a:prstTxWarp prst="textNoShape">
              <a:avLst/>
            </a:prstTxWarp>
            <a:spAutoFit/>
          </a:bodyPr>
          <a:lstStyle/>
          <a:p>
            <a:r>
              <a:rPr lang="es-CL" sz="3200" b="1">
                <a:solidFill>
                  <a:schemeClr val="accent2"/>
                </a:solidFill>
                <a:latin typeface="Trebuchet MS" charset="0"/>
              </a:rPr>
              <a:t>Contenido </a:t>
            </a:r>
            <a:endParaRPr lang="es-ES" sz="3200" b="1">
              <a:solidFill>
                <a:schemeClr val="accent2"/>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7675" y="1903413"/>
            <a:ext cx="7966075" cy="1969770"/>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Metodología</a:t>
            </a:r>
          </a:p>
          <a:p>
            <a:endParaRPr lang="es-ES" b="1" dirty="0">
              <a:solidFill>
                <a:schemeClr val="accent2"/>
              </a:solidFill>
              <a:latin typeface="Trebuchet MS" charset="0"/>
            </a:endParaRPr>
          </a:p>
          <a:p>
            <a:r>
              <a:rPr lang="es-CL" dirty="0">
                <a:solidFill>
                  <a:schemeClr val="accent2"/>
                </a:solidFill>
                <a:latin typeface="Trebuchet MS" charset="0"/>
              </a:rPr>
              <a:t>El curso contempla clases expositivas teóricas, trabajo en clase, ejercicios en grupo y trabajos individuales de programación en computador. También se realiza un proyecto en grupo en que se aplica los conocimientos del curso. El curso termina con un examen final. </a:t>
            </a:r>
            <a:endParaRPr lang="es-ES" dirty="0">
              <a:solidFill>
                <a:schemeClr val="accent2"/>
              </a:solidFill>
              <a:latin typeface="Trebuchet MS"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47675" y="1903413"/>
            <a:ext cx="7966075" cy="3354765"/>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Evaluación</a:t>
            </a:r>
          </a:p>
          <a:p>
            <a:endParaRPr lang="es-ES" b="1" dirty="0">
              <a:solidFill>
                <a:schemeClr val="accent2"/>
              </a:solidFill>
              <a:latin typeface="Trebuchet MS" charset="0"/>
            </a:endParaRPr>
          </a:p>
          <a:p>
            <a:r>
              <a:rPr lang="es-ES" b="1" dirty="0">
                <a:solidFill>
                  <a:schemeClr val="accent2"/>
                </a:solidFill>
                <a:latin typeface="Trebuchet MS" charset="0"/>
              </a:rPr>
              <a:t>-	Trabajo en Clases:	20% &gt; 4.0</a:t>
            </a:r>
          </a:p>
          <a:p>
            <a:r>
              <a:rPr lang="es-ES" b="1" dirty="0">
                <a:solidFill>
                  <a:schemeClr val="accent2"/>
                </a:solidFill>
                <a:latin typeface="Trebuchet MS" charset="0"/>
              </a:rPr>
              <a:t>-	2 tareas:		30% &gt; 4.0</a:t>
            </a:r>
          </a:p>
          <a:p>
            <a:r>
              <a:rPr lang="es-ES" b="1" dirty="0">
                <a:solidFill>
                  <a:schemeClr val="accent2"/>
                </a:solidFill>
                <a:latin typeface="Trebuchet MS" charset="0"/>
              </a:rPr>
              <a:t>-	1 proyecto:		30% &gt; 4.0</a:t>
            </a:r>
          </a:p>
          <a:p>
            <a:r>
              <a:rPr lang="es-ES" b="1" dirty="0">
                <a:solidFill>
                  <a:schemeClr val="accent2"/>
                </a:solidFill>
                <a:latin typeface="Trebuchet MS" charset="0"/>
              </a:rPr>
              <a:t>-	1 Examen Final:		20% &gt; 4.0</a:t>
            </a:r>
          </a:p>
          <a:p>
            <a:endParaRPr lang="es-ES" b="1" dirty="0">
              <a:solidFill>
                <a:schemeClr val="accent2"/>
              </a:solidFill>
              <a:latin typeface="Trebuchet MS" charset="0"/>
            </a:endParaRPr>
          </a:p>
          <a:p>
            <a:r>
              <a:rPr lang="es-ES" b="1" dirty="0">
                <a:solidFill>
                  <a:schemeClr val="accent2"/>
                </a:solidFill>
                <a:latin typeface="Trebuchet MS" charset="0"/>
              </a:rPr>
              <a:t>Para aprobar el curso se debe obtener más de 4.0 en cada ítem, de lo contrario la nota será el mínimo de ellas. </a:t>
            </a:r>
          </a:p>
          <a:p>
            <a:endParaRPr lang="es-ES" b="1" dirty="0">
              <a:solidFill>
                <a:schemeClr val="accent2"/>
              </a:solidFill>
              <a:latin typeface="Trebuchet MS" charset="0"/>
            </a:endParaRPr>
          </a:p>
          <a:p>
            <a:endParaRPr lang="es-ES" b="1" dirty="0">
              <a:solidFill>
                <a:schemeClr val="accent2"/>
              </a:solidFill>
              <a:latin typeface="Trebuchet M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47675" y="735036"/>
            <a:ext cx="8362950" cy="674030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Bibliografía</a:t>
            </a:r>
          </a:p>
          <a:p>
            <a:endParaRPr lang="es-ES" sz="3200" b="1" dirty="0">
              <a:solidFill>
                <a:schemeClr val="accent2"/>
              </a:solidFill>
              <a:latin typeface="Trebuchet MS" charset="0"/>
            </a:endParaRPr>
          </a:p>
          <a:p>
            <a:r>
              <a:rPr lang="es-ES" sz="1600" b="1" dirty="0" err="1">
                <a:solidFill>
                  <a:schemeClr val="accent2"/>
                </a:solidFill>
                <a:latin typeface="Trebuchet MS" charset="0"/>
              </a:rPr>
              <a:t>Bishop</a:t>
            </a:r>
            <a:r>
              <a:rPr lang="es-ES" sz="1600" b="1" dirty="0">
                <a:solidFill>
                  <a:schemeClr val="accent2"/>
                </a:solidFill>
                <a:latin typeface="Trebuchet MS" charset="0"/>
              </a:rPr>
              <a:t>, C.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2006.</a:t>
            </a:r>
          </a:p>
          <a:p>
            <a:r>
              <a:rPr lang="es-ES" sz="1600" b="1" dirty="0" err="1">
                <a:solidFill>
                  <a:schemeClr val="accent2"/>
                </a:solidFill>
                <a:latin typeface="Trebuchet MS" charset="0"/>
              </a:rPr>
              <a:t>Bishop</a:t>
            </a:r>
            <a:r>
              <a:rPr lang="es-ES" sz="1600" b="1" dirty="0">
                <a:solidFill>
                  <a:schemeClr val="accent2"/>
                </a:solidFill>
                <a:latin typeface="Trebuchet MS" charset="0"/>
              </a:rPr>
              <a:t>, C.	Neural Network </a:t>
            </a:r>
            <a:r>
              <a:rPr lang="es-ES" sz="1600" b="1" dirty="0" err="1">
                <a:solidFill>
                  <a:schemeClr val="accent2"/>
                </a:solidFill>
                <a:latin typeface="Trebuchet MS" charset="0"/>
              </a:rPr>
              <a:t>for</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New York, Oxford 		</a:t>
            </a:r>
            <a:r>
              <a:rPr lang="es-ES" sz="1600" b="1" dirty="0" err="1">
                <a:solidFill>
                  <a:schemeClr val="accent2"/>
                </a:solidFill>
                <a:latin typeface="Trebuchet MS" charset="0"/>
              </a:rPr>
              <a:t>University</a:t>
            </a:r>
            <a:r>
              <a:rPr lang="es-ES" sz="1600" b="1" dirty="0">
                <a:solidFill>
                  <a:schemeClr val="accent2"/>
                </a:solidFill>
                <a:latin typeface="Trebuchet MS" charset="0"/>
              </a:rPr>
              <a:t> </a:t>
            </a:r>
            <a:r>
              <a:rPr lang="es-ES" sz="1600" b="1" dirty="0" err="1">
                <a:solidFill>
                  <a:schemeClr val="accent2"/>
                </a:solidFill>
                <a:latin typeface="Trebuchet MS" charset="0"/>
              </a:rPr>
              <a:t>Press</a:t>
            </a:r>
            <a:r>
              <a:rPr lang="es-ES" sz="1600" b="1" dirty="0">
                <a:solidFill>
                  <a:schemeClr val="accent2"/>
                </a:solidFill>
                <a:latin typeface="Trebuchet MS" charset="0"/>
              </a:rPr>
              <a:t> Inc., </a:t>
            </a:r>
            <a:r>
              <a:rPr lang="es-ES" sz="1600" b="1" dirty="0" err="1">
                <a:solidFill>
                  <a:schemeClr val="accent2"/>
                </a:solidFill>
                <a:latin typeface="Trebuchet MS" charset="0"/>
              </a:rPr>
              <a:t>Reprinted</a:t>
            </a:r>
            <a:r>
              <a:rPr lang="es-ES" sz="1600" b="1" dirty="0">
                <a:solidFill>
                  <a:schemeClr val="accent2"/>
                </a:solidFill>
                <a:latin typeface="Trebuchet MS" charset="0"/>
              </a:rPr>
              <a:t>, 2005.</a:t>
            </a:r>
          </a:p>
          <a:p>
            <a:r>
              <a:rPr lang="es-ES" sz="1600" b="1" dirty="0">
                <a:solidFill>
                  <a:schemeClr val="accent2"/>
                </a:solidFill>
                <a:latin typeface="Trebuchet MS" charset="0"/>
              </a:rPr>
              <a:t>da </a:t>
            </a:r>
            <a:r>
              <a:rPr lang="es-ES" sz="1600" b="1" dirty="0" err="1">
                <a:solidFill>
                  <a:schemeClr val="accent2"/>
                </a:solidFill>
                <a:latin typeface="Trebuchet MS" charset="0"/>
              </a:rPr>
              <a:t>Fontoura</a:t>
            </a:r>
            <a:r>
              <a:rPr lang="es-ES" sz="1600" b="1" dirty="0">
                <a:solidFill>
                  <a:schemeClr val="accent2"/>
                </a:solidFill>
                <a:latin typeface="Trebuchet MS" charset="0"/>
              </a:rPr>
              <a:t>, L.; </a:t>
            </a:r>
            <a:r>
              <a:rPr lang="es-ES" sz="1600" b="1" dirty="0" err="1">
                <a:solidFill>
                  <a:schemeClr val="accent2"/>
                </a:solidFill>
                <a:latin typeface="Trebuchet MS" charset="0"/>
              </a:rPr>
              <a:t>Marcondes</a:t>
            </a:r>
            <a:r>
              <a:rPr lang="es-ES" sz="1600" b="1" dirty="0">
                <a:solidFill>
                  <a:schemeClr val="accent2"/>
                </a:solidFill>
                <a:latin typeface="Trebuchet MS" charset="0"/>
              </a:rPr>
              <a:t>, R. </a:t>
            </a:r>
            <a:r>
              <a:rPr lang="es-ES" sz="1600" b="1" dirty="0" err="1">
                <a:solidFill>
                  <a:schemeClr val="accent2"/>
                </a:solidFill>
                <a:latin typeface="Trebuchet MS" charset="0"/>
              </a:rPr>
              <a:t>Shape</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a:t>
            </a:r>
            <a:r>
              <a:rPr lang="es-ES" sz="1600" b="1" dirty="0" err="1">
                <a:solidFill>
                  <a:schemeClr val="accent2"/>
                </a:solidFill>
                <a:latin typeface="Trebuchet MS" charset="0"/>
              </a:rPr>
              <a:t>Classification</a:t>
            </a:r>
            <a:r>
              <a:rPr lang="es-ES" sz="1600" b="1" dirty="0">
                <a:solidFill>
                  <a:schemeClr val="accent2"/>
                </a:solidFill>
                <a:latin typeface="Trebuchet MS" charset="0"/>
              </a:rPr>
              <a:t>, Boca </a:t>
            </a:r>
            <a:r>
              <a:rPr lang="es-ES" sz="1600" b="1" dirty="0" err="1">
                <a:solidFill>
                  <a:schemeClr val="accent2"/>
                </a:solidFill>
                <a:latin typeface="Trebuchet MS" charset="0"/>
              </a:rPr>
              <a:t>Raton</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2001.</a:t>
            </a:r>
          </a:p>
          <a:p>
            <a:r>
              <a:rPr lang="es-ES" sz="1600" b="1" dirty="0">
                <a:solidFill>
                  <a:schemeClr val="accent2"/>
                </a:solidFill>
                <a:latin typeface="Trebuchet MS" charset="0"/>
              </a:rPr>
              <a:t>Duda, R.; </a:t>
            </a:r>
            <a:r>
              <a:rPr lang="es-ES" sz="1600" b="1" dirty="0" err="1">
                <a:solidFill>
                  <a:schemeClr val="accent2"/>
                </a:solidFill>
                <a:latin typeface="Trebuchet MS" charset="0"/>
              </a:rPr>
              <a:t>Hart</a:t>
            </a:r>
            <a:r>
              <a:rPr lang="es-ES" sz="1600" b="1" dirty="0">
                <a:solidFill>
                  <a:schemeClr val="accent2"/>
                </a:solidFill>
                <a:latin typeface="Trebuchet MS" charset="0"/>
              </a:rPr>
              <a:t>, P.; </a:t>
            </a:r>
            <a:r>
              <a:rPr lang="es-ES" sz="1600" b="1" dirty="0" err="1">
                <a:solidFill>
                  <a:schemeClr val="accent2"/>
                </a:solidFill>
                <a:latin typeface="Trebuchet MS" charset="0"/>
              </a:rPr>
              <a:t>Stork</a:t>
            </a:r>
            <a:r>
              <a:rPr lang="es-ES" sz="1600" b="1" dirty="0">
                <a:solidFill>
                  <a:schemeClr val="accent2"/>
                </a:solidFill>
                <a:latin typeface="Trebuchet MS" charset="0"/>
              </a:rPr>
              <a:t>, D.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Classification</a:t>
            </a:r>
            <a:r>
              <a:rPr lang="es-ES" sz="1600" b="1" dirty="0">
                <a:solidFill>
                  <a:schemeClr val="accent2"/>
                </a:solidFill>
                <a:latin typeface="Trebuchet MS" charset="0"/>
              </a:rPr>
              <a:t>, New York, John </a:t>
            </a:r>
            <a:r>
              <a:rPr lang="es-ES" sz="1600" b="1" dirty="0" err="1">
                <a:solidFill>
                  <a:schemeClr val="accent2"/>
                </a:solidFill>
                <a:latin typeface="Trebuchet MS" charset="0"/>
              </a:rPr>
              <a:t>Wiley</a:t>
            </a:r>
            <a:r>
              <a:rPr lang="es-ES" sz="1600" b="1" dirty="0">
                <a:solidFill>
                  <a:schemeClr val="accent2"/>
                </a:solidFill>
                <a:latin typeface="Trebuchet MS" charset="0"/>
              </a:rPr>
              <a:t> &amp; </a:t>
            </a:r>
            <a:r>
              <a:rPr lang="es-ES" sz="1600" b="1" dirty="0" err="1">
                <a:solidFill>
                  <a:schemeClr val="accent2"/>
                </a:solidFill>
                <a:latin typeface="Trebuchet MS" charset="0"/>
              </a:rPr>
              <a:t>Sons</a:t>
            </a:r>
            <a:r>
              <a:rPr lang="es-ES" sz="1600" b="1" dirty="0">
                <a:solidFill>
                  <a:schemeClr val="accent2"/>
                </a:solidFill>
                <a:latin typeface="Trebuchet MS" charset="0"/>
              </a:rPr>
              <a:t>, 		Inc., 2001.</a:t>
            </a:r>
          </a:p>
          <a:p>
            <a:r>
              <a:rPr lang="es-ES" sz="1600" b="1" dirty="0" err="1">
                <a:solidFill>
                  <a:schemeClr val="accent2"/>
                </a:solidFill>
                <a:latin typeface="Trebuchet MS" charset="0"/>
              </a:rPr>
              <a:t>Hastie</a:t>
            </a:r>
            <a:r>
              <a:rPr lang="es-ES" sz="1600" b="1" dirty="0">
                <a:solidFill>
                  <a:schemeClr val="accent2"/>
                </a:solidFill>
                <a:latin typeface="Trebuchet MS" charset="0"/>
              </a:rPr>
              <a:t>, T.; </a:t>
            </a:r>
            <a:r>
              <a:rPr lang="es-ES" sz="1600" b="1" dirty="0" err="1">
                <a:solidFill>
                  <a:schemeClr val="accent2"/>
                </a:solidFill>
                <a:latin typeface="Trebuchet MS" charset="0"/>
              </a:rPr>
              <a:t>Tibshirani</a:t>
            </a:r>
            <a:r>
              <a:rPr lang="es-ES" sz="1600" b="1" dirty="0">
                <a:solidFill>
                  <a:schemeClr val="accent2"/>
                </a:solidFill>
                <a:latin typeface="Trebuchet MS" charset="0"/>
              </a:rPr>
              <a:t>, R,; Friedman, J.: </a:t>
            </a:r>
            <a:r>
              <a:rPr lang="es-ES" sz="1600" b="1" dirty="0" err="1">
                <a:solidFill>
                  <a:schemeClr val="accent2"/>
                </a:solidFill>
                <a:latin typeface="Trebuchet MS" charset="0"/>
              </a:rPr>
              <a:t>The</a:t>
            </a:r>
            <a:r>
              <a:rPr lang="es-ES" sz="1600" b="1" dirty="0">
                <a:solidFill>
                  <a:schemeClr val="accent2"/>
                </a:solidFill>
                <a:latin typeface="Trebuchet MS" charset="0"/>
              </a:rPr>
              <a:t> </a:t>
            </a:r>
            <a:r>
              <a:rPr lang="es-ES" sz="1600" b="1" dirty="0" err="1">
                <a:solidFill>
                  <a:schemeClr val="accent2"/>
                </a:solidFill>
                <a:latin typeface="Trebuchet MS" charset="0"/>
              </a:rPr>
              <a:t>Elements</a:t>
            </a:r>
            <a:r>
              <a:rPr lang="es-ES" sz="1600" b="1" dirty="0">
                <a:solidFill>
                  <a:schemeClr val="accent2"/>
                </a:solidFill>
                <a:latin typeface="Trebuchet MS" charset="0"/>
              </a:rPr>
              <a:t> of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2001.</a:t>
            </a:r>
          </a:p>
          <a:p>
            <a:r>
              <a:rPr lang="es-ES" sz="1600" b="1" dirty="0" err="1">
                <a:solidFill>
                  <a:schemeClr val="accent2"/>
                </a:solidFill>
                <a:latin typeface="Trebuchet MS" charset="0"/>
              </a:rPr>
              <a:t>Marsland</a:t>
            </a:r>
            <a:r>
              <a:rPr lang="es-ES" sz="1600" b="1" dirty="0">
                <a:solidFill>
                  <a:schemeClr val="accent2"/>
                </a:solidFill>
                <a:latin typeface="Trebuchet MS" charset="0"/>
              </a:rPr>
              <a:t>, S.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An</a:t>
            </a:r>
            <a:r>
              <a:rPr lang="es-ES" sz="1600" b="1" dirty="0">
                <a:solidFill>
                  <a:schemeClr val="accent2"/>
                </a:solidFill>
                <a:latin typeface="Trebuchet MS" charset="0"/>
              </a:rPr>
              <a:t> </a:t>
            </a:r>
            <a:r>
              <a:rPr lang="es-ES" sz="1600" b="1" dirty="0" err="1">
                <a:solidFill>
                  <a:schemeClr val="accent2"/>
                </a:solidFill>
                <a:latin typeface="Trebuchet MS" charset="0"/>
              </a:rPr>
              <a:t>algorithmic</a:t>
            </a:r>
            <a:r>
              <a:rPr lang="es-ES" sz="1600" b="1" dirty="0">
                <a:solidFill>
                  <a:schemeClr val="accent2"/>
                </a:solidFill>
                <a:latin typeface="Trebuchet MS" charset="0"/>
              </a:rPr>
              <a:t> </a:t>
            </a:r>
            <a:r>
              <a:rPr lang="es-ES" sz="1600" b="1" dirty="0" err="1">
                <a:solidFill>
                  <a:schemeClr val="accent2"/>
                </a:solidFill>
                <a:latin typeface="Trebuchet MS" charset="0"/>
              </a:rPr>
              <a:t>Perspective</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2009.</a:t>
            </a:r>
          </a:p>
          <a:p>
            <a:r>
              <a:rPr lang="es-ES" sz="1600" b="1" dirty="0">
                <a:solidFill>
                  <a:schemeClr val="accent2"/>
                </a:solidFill>
                <a:latin typeface="Trebuchet MS" charset="0"/>
              </a:rPr>
              <a:t>Mery, D.; </a:t>
            </a:r>
            <a:r>
              <a:rPr lang="es-ES" sz="1600" b="1" dirty="0" err="1">
                <a:solidFill>
                  <a:schemeClr val="accent2"/>
                </a:solidFill>
                <a:latin typeface="Trebuchet MS" charset="0"/>
              </a:rPr>
              <a:t>Pieringer</a:t>
            </a:r>
            <a:r>
              <a:rPr lang="es-ES" sz="1600" b="1" dirty="0">
                <a:solidFill>
                  <a:schemeClr val="accent2"/>
                </a:solidFill>
                <a:latin typeface="Trebuchet MS" charset="0"/>
              </a:rPr>
              <a:t>, C.: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 </a:t>
            </a:r>
            <a:r>
              <a:rPr lang="es-ES" sz="1600" b="1" dirty="0" err="1">
                <a:solidFill>
                  <a:schemeClr val="accent2"/>
                </a:solidFill>
                <a:latin typeface="Trebuchet MS" charset="0"/>
              </a:rPr>
              <a:t>for</a:t>
            </a:r>
            <a:r>
              <a:rPr lang="es-ES" sz="1600" b="1" dirty="0">
                <a:solidFill>
                  <a:schemeClr val="accent2"/>
                </a:solidFill>
                <a:latin typeface="Trebuchet MS" charset="0"/>
              </a:rPr>
              <a:t> X-</a:t>
            </a:r>
            <a:r>
              <a:rPr lang="es-ES" sz="1600" b="1" dirty="0" err="1">
                <a:solidFill>
                  <a:schemeClr val="accent2"/>
                </a:solidFill>
                <a:latin typeface="Trebuchet MS" charset="0"/>
              </a:rPr>
              <a:t>ray</a:t>
            </a:r>
            <a:r>
              <a:rPr lang="es-ES" sz="1600" b="1" dirty="0">
                <a:solidFill>
                  <a:schemeClr val="accent2"/>
                </a:solidFill>
                <a:latin typeface="Trebuchet MS" charset="0"/>
              </a:rPr>
              <a:t> </a:t>
            </a:r>
            <a:r>
              <a:rPr lang="es-ES" sz="1600" b="1" dirty="0" err="1">
                <a:solidFill>
                  <a:schemeClr val="accent2"/>
                </a:solidFill>
                <a:latin typeface="Trebuchet MS" charset="0"/>
              </a:rPr>
              <a:t>Testing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2021</a:t>
            </a:r>
          </a:p>
          <a:p>
            <a:r>
              <a:rPr lang="es-ES" sz="1600" b="1" dirty="0">
                <a:solidFill>
                  <a:schemeClr val="accent2"/>
                </a:solidFill>
                <a:latin typeface="Trebuchet MS" charset="0"/>
              </a:rPr>
              <a:t>Nixon, M.; Aguado, A. </a:t>
            </a:r>
            <a:r>
              <a:rPr lang="es-ES" sz="1600" b="1" dirty="0" err="1">
                <a:solidFill>
                  <a:schemeClr val="accent2"/>
                </a:solidFill>
                <a:latin typeface="Trebuchet MS" charset="0"/>
              </a:rPr>
              <a:t>Feature</a:t>
            </a:r>
            <a:r>
              <a:rPr lang="es-ES" sz="1600" b="1" dirty="0">
                <a:solidFill>
                  <a:schemeClr val="accent2"/>
                </a:solidFill>
                <a:latin typeface="Trebuchet MS" charset="0"/>
              </a:rPr>
              <a:t> </a:t>
            </a:r>
            <a:r>
              <a:rPr lang="es-ES" sz="1600" b="1" dirty="0" err="1">
                <a:solidFill>
                  <a:schemeClr val="accent2"/>
                </a:solidFill>
                <a:latin typeface="Trebuchet MS" charset="0"/>
              </a:rPr>
              <a:t>Extraction</a:t>
            </a:r>
            <a:r>
              <a:rPr lang="es-ES" sz="1600" b="1" dirty="0">
                <a:solidFill>
                  <a:schemeClr val="accent2"/>
                </a:solidFill>
                <a:latin typeface="Trebuchet MS" charset="0"/>
              </a:rPr>
              <a:t> &amp; </a:t>
            </a:r>
            <a:r>
              <a:rPr lang="es-ES" sz="1600" b="1" dirty="0" err="1">
                <a:solidFill>
                  <a:schemeClr val="accent2"/>
                </a:solidFill>
                <a:latin typeface="Trebuchet MS" charset="0"/>
              </a:rPr>
              <a:t>Image</a:t>
            </a:r>
            <a:r>
              <a:rPr lang="es-ES" sz="1600" b="1" dirty="0">
                <a:solidFill>
                  <a:schemeClr val="accent2"/>
                </a:solidFill>
                <a:latin typeface="Trebuchet MS" charset="0"/>
              </a:rPr>
              <a:t> </a:t>
            </a:r>
            <a:r>
              <a:rPr lang="es-ES" sz="1600" b="1" dirty="0" err="1">
                <a:solidFill>
                  <a:schemeClr val="accent2"/>
                </a:solidFill>
                <a:latin typeface="Trebuchet MS" charset="0"/>
              </a:rPr>
              <a:t>Processing</a:t>
            </a:r>
            <a:r>
              <a:rPr lang="es-ES" sz="1600" b="1" dirty="0">
                <a:solidFill>
                  <a:schemeClr val="accent2"/>
                </a:solidFill>
                <a:latin typeface="Trebuchet MS" charset="0"/>
              </a:rPr>
              <a:t>, </a:t>
            </a:r>
            <a:r>
              <a:rPr lang="es-ES" sz="1600" b="1" dirty="0" err="1">
                <a:solidFill>
                  <a:schemeClr val="accent2"/>
                </a:solidFill>
                <a:latin typeface="Trebuchet MS" charset="0"/>
              </a:rPr>
              <a:t>Amsterdam</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2004.</a:t>
            </a:r>
          </a:p>
          <a:p>
            <a:r>
              <a:rPr lang="es-ES" sz="1600" b="1" dirty="0" err="1">
                <a:solidFill>
                  <a:schemeClr val="accent2"/>
                </a:solidFill>
                <a:latin typeface="Trebuchet MS" charset="0"/>
              </a:rPr>
              <a:t>Webb</a:t>
            </a:r>
            <a:r>
              <a:rPr lang="es-ES" sz="1600" b="1" dirty="0">
                <a:solidFill>
                  <a:schemeClr val="accent2"/>
                </a:solidFill>
                <a:latin typeface="Trebuchet MS" charset="0"/>
              </a:rPr>
              <a:t>, A.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t>
            </a:r>
            <a:r>
              <a:rPr lang="es-ES" sz="1600" b="1" dirty="0" err="1">
                <a:solidFill>
                  <a:schemeClr val="accent2"/>
                </a:solidFill>
                <a:latin typeface="Trebuchet MS" charset="0"/>
              </a:rPr>
              <a:t>Wiley</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2002.</a:t>
            </a:r>
          </a:p>
          <a:p>
            <a:r>
              <a:rPr lang="es-ES" sz="1600" b="1" dirty="0" err="1">
                <a:solidFill>
                  <a:schemeClr val="accent2"/>
                </a:solidFill>
                <a:latin typeface="Trebuchet MS" charset="0"/>
              </a:rPr>
              <a:t>Witten</a:t>
            </a:r>
            <a:r>
              <a:rPr lang="es-ES" sz="1600" b="1" dirty="0">
                <a:solidFill>
                  <a:schemeClr val="accent2"/>
                </a:solidFill>
                <a:latin typeface="Trebuchet MS" charset="0"/>
              </a:rPr>
              <a:t>, I.H; Frank, E. Data </a:t>
            </a:r>
            <a:r>
              <a:rPr lang="es-ES" sz="1600" b="1" dirty="0" err="1">
                <a:solidFill>
                  <a:schemeClr val="accent2"/>
                </a:solidFill>
                <a:latin typeface="Trebuchet MS" charset="0"/>
              </a:rPr>
              <a:t>Mining</a:t>
            </a:r>
            <a:r>
              <a:rPr lang="es-ES" sz="1600" b="1" dirty="0">
                <a:solidFill>
                  <a:schemeClr val="accent2"/>
                </a:solidFill>
                <a:latin typeface="Trebuchet MS" charset="0"/>
              </a:rPr>
              <a:t>: </a:t>
            </a:r>
            <a:r>
              <a:rPr lang="es-ES" sz="1600" b="1" dirty="0" err="1">
                <a:solidFill>
                  <a:schemeClr val="accent2"/>
                </a:solidFill>
                <a:latin typeface="Trebuchet MS" charset="0"/>
              </a:rPr>
              <a:t>Practical</a:t>
            </a:r>
            <a:r>
              <a:rPr lang="es-ES" sz="1600" b="1" dirty="0">
                <a:solidFill>
                  <a:schemeClr val="accent2"/>
                </a:solidFill>
                <a:latin typeface="Trebuchet MS" charset="0"/>
              </a:rPr>
              <a:t> Machine </a:t>
            </a:r>
            <a:r>
              <a:rPr lang="es-ES" sz="1600" b="1" dirty="0" err="1">
                <a:solidFill>
                  <a:schemeClr val="accent2"/>
                </a:solidFill>
                <a:latin typeface="Trebuchet MS" charset="0"/>
              </a:rPr>
              <a:t>Learning</a:t>
            </a:r>
            <a:r>
              <a:rPr lang="es-ES" sz="1600" b="1" dirty="0">
                <a:solidFill>
                  <a:schemeClr val="accent2"/>
                </a:solidFill>
                <a:latin typeface="Trebuchet MS" charset="0"/>
              </a:rPr>
              <a:t> Tools and </a:t>
            </a:r>
            <a:r>
              <a:rPr lang="es-ES" sz="1600" b="1" dirty="0" err="1">
                <a:solidFill>
                  <a:schemeClr val="accent2"/>
                </a:solidFill>
                <a:latin typeface="Trebuchet MS" charset="0"/>
              </a:rPr>
              <a:t>Techniques</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2005.</a:t>
            </a:r>
          </a:p>
          <a:p>
            <a:endParaRPr lang="es-ES" sz="1600" b="1" dirty="0">
              <a:solidFill>
                <a:schemeClr val="accent2"/>
              </a:solidFill>
              <a:latin typeface="Trebuchet MS" charset="0"/>
            </a:endParaRPr>
          </a:p>
          <a:p>
            <a:r>
              <a:rPr lang="es-ES" sz="1600" b="1" dirty="0">
                <a:solidFill>
                  <a:schemeClr val="accent2"/>
                </a:solidFill>
                <a:latin typeface="Trebuchet MS" charset="0"/>
              </a:rPr>
              <a:t>Artículos seleccionados de IEEE </a:t>
            </a:r>
            <a:r>
              <a:rPr lang="es-ES" sz="1600" b="1" dirty="0" err="1">
                <a:solidFill>
                  <a:schemeClr val="accent2"/>
                </a:solidFill>
                <a:latin typeface="Trebuchet MS" charset="0"/>
              </a:rPr>
              <a:t>Transaction</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Machine </a:t>
            </a:r>
            <a:r>
              <a:rPr lang="es-ES" sz="1600" b="1" dirty="0" err="1">
                <a:solidFill>
                  <a:schemeClr val="accent2"/>
                </a:solidFill>
                <a:latin typeface="Trebuchet MS" charset="0"/>
              </a:rPr>
              <a:t>Intelligence</a:t>
            </a:r>
            <a:r>
              <a:rPr lang="es-ES" sz="1600" b="1" dirty="0">
                <a:solidFill>
                  <a:schemeClr val="accent2"/>
                </a:solidFill>
                <a:latin typeface="Trebuchet MS" charset="0"/>
              </a:rPr>
              <a:t>, y de </a:t>
            </a:r>
            <a:r>
              <a:rPr lang="es-ES" sz="1600" b="1" dirty="0" err="1">
                <a:solidFill>
                  <a:schemeClr val="accent2"/>
                </a:solidFill>
                <a:latin typeface="Trebuchet MS" charset="0"/>
              </a:rPr>
              <a:t>Proceedings</a:t>
            </a:r>
            <a:r>
              <a:rPr lang="es-ES" sz="1600" b="1" dirty="0">
                <a:solidFill>
                  <a:schemeClr val="accent2"/>
                </a:solidFill>
                <a:latin typeface="Trebuchet MS" charset="0"/>
              </a:rPr>
              <a:t> of International </a:t>
            </a:r>
            <a:r>
              <a:rPr lang="es-ES" sz="1600" b="1" dirty="0" err="1">
                <a:solidFill>
                  <a:schemeClr val="accent2"/>
                </a:solidFill>
                <a:latin typeface="Trebuchet MS" charset="0"/>
              </a:rPr>
              <a:t>Conferences</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a:t>
            </a:r>
          </a:p>
          <a:p>
            <a:r>
              <a:rPr lang="es-ES" sz="1600" b="1" dirty="0">
                <a:solidFill>
                  <a:schemeClr val="accent2"/>
                </a:solidFill>
                <a:latin typeface="Trebuchet MS" charset="0"/>
              </a:rPr>
              <a:t> </a:t>
            </a:r>
          </a:p>
          <a:p>
            <a:endParaRPr lang="es-ES" sz="1600" b="1" dirty="0">
              <a:solidFill>
                <a:schemeClr val="accent2"/>
              </a:solidFill>
              <a:latin typeface="Trebuchet M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47675" y="1570038"/>
            <a:ext cx="7966075" cy="5324535"/>
          </a:xfrm>
          <a:prstGeom prst="rect">
            <a:avLst/>
          </a:prstGeom>
          <a:noFill/>
          <a:ln w="9525">
            <a:noFill/>
            <a:miter lim="800000"/>
            <a:headEnd/>
            <a:tailEnd/>
          </a:ln>
        </p:spPr>
        <p:txBody>
          <a:bodyPr>
            <a:prstTxWarp prst="textNoShape">
              <a:avLst/>
            </a:prstTxWarp>
            <a:spAutoFit/>
          </a:bodyPr>
          <a:lstStyle/>
          <a:p>
            <a:r>
              <a:rPr lang="es-ES_tradnl" sz="2000" b="1" dirty="0">
                <a:solidFill>
                  <a:schemeClr val="accent6"/>
                </a:solidFill>
              </a:rPr>
              <a:t>Código de Honor e Integridad Académica</a:t>
            </a:r>
          </a:p>
          <a:p>
            <a:endParaRPr lang="es-ES_tradnl" sz="2000" b="1" dirty="0"/>
          </a:p>
          <a:p>
            <a:r>
              <a:rPr lang="es-ES_tradnl" sz="2000" dirty="0"/>
              <a:t>Este curso adscribe el Código de Honor establecido por la Escuela de Ingeniería el que es vinculante. Todo trabajo evaluado en este curso debe ser propio. En caso de que exista colaboración permitida con otros estudiantes, el trabajo deberá referenciar y atribuir correctamente dicha contribución a quien corresponda. </a:t>
            </a:r>
          </a:p>
          <a:p>
            <a:r>
              <a:rPr lang="es-ES_tradnl" sz="2000" dirty="0"/>
              <a:t>Como estudiante es su deber conocer la versión en línea del </a:t>
            </a:r>
            <a:r>
              <a:rPr lang="es-ES_tradnl" sz="2000" dirty="0">
                <a:hlinkClick r:id="rId3"/>
              </a:rPr>
              <a:t>Código de Honor</a:t>
            </a:r>
            <a:r>
              <a:rPr lang="es-ES_tradnl" sz="2000" dirty="0"/>
              <a:t>. </a:t>
            </a:r>
          </a:p>
          <a:p>
            <a:endParaRPr lang="es-ES_tradnl" sz="2000" dirty="0"/>
          </a:p>
          <a:p>
            <a:r>
              <a:rPr lang="es-ES_tradnl" sz="2000" dirty="0"/>
              <a:t>Además, los estudiantes de este curso declaran conocer </a:t>
            </a:r>
            <a:r>
              <a:rPr lang="es-ES_tradnl" sz="2000" dirty="0">
                <a:hlinkClick r:id="rId4"/>
              </a:rPr>
              <a:t>Política de Integridad Académica del Departamento de Ciencia de la Computación</a:t>
            </a:r>
            <a:r>
              <a:rPr lang="es-ES_tradnl" sz="2000" dirty="0"/>
              <a:t>.</a:t>
            </a:r>
          </a:p>
          <a:p>
            <a:endParaRPr lang="es-ES_tradnl" sz="2000" b="1" dirty="0">
              <a:solidFill>
                <a:schemeClr val="accent2"/>
              </a:solidFill>
              <a:latin typeface="Trebuchet MS" charset="0"/>
            </a:endParaRPr>
          </a:p>
          <a:p>
            <a:endParaRPr lang="es-ES_tradnl" sz="2000" dirty="0">
              <a:latin typeface="Trebuchet MS" charset="0"/>
            </a:endParaRPr>
          </a:p>
          <a:p>
            <a:br>
              <a:rPr lang="es-ES_tradnl" sz="2000" b="1" dirty="0">
                <a:solidFill>
                  <a:schemeClr val="accent2"/>
                </a:solidFill>
                <a:latin typeface="Trebuchet MS" charset="0"/>
              </a:rPr>
            </a:br>
            <a:endParaRPr lang="es-ES_tradnl" sz="2000" b="1" dirty="0">
              <a:solidFill>
                <a:schemeClr val="accent2"/>
              </a:solidFill>
              <a:latin typeface="Trebuchet M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F60D1206-FBB9-896B-2DB7-C78BD891AB20}"/>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00F8A482-57A3-9B45-B590-328473300142}"/>
              </a:ext>
            </a:extLst>
          </p:cNvPr>
          <p:cNvSpPr/>
          <p:nvPr/>
        </p:nvSpPr>
        <p:spPr>
          <a:xfrm>
            <a:off x="-244699" y="2331076"/>
            <a:ext cx="9800823" cy="475230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66F6D78-8A81-A24E-9F9B-B5D68E3F6911}"/>
              </a:ext>
            </a:extLst>
          </p:cNvPr>
          <p:cNvSpPr/>
          <p:nvPr/>
        </p:nvSpPr>
        <p:spPr>
          <a:xfrm rot="730027">
            <a:off x="6890197" y="502276"/>
            <a:ext cx="2047741" cy="11848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a:t>Si quieren saber qué hago</a:t>
            </a:r>
          </a:p>
        </p:txBody>
      </p:sp>
    </p:spTree>
    <p:extLst>
      <p:ext uri="{BB962C8B-B14F-4D97-AF65-F5344CB8AC3E}">
        <p14:creationId xmlns:p14="http://schemas.microsoft.com/office/powerpoint/2010/main" val="84290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86E44026-1793-4AB5-495C-352E77B81680}"/>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570B3055-0E49-DE47-8692-40A2F7B53AC9}"/>
              </a:ext>
            </a:extLst>
          </p:cNvPr>
          <p:cNvSpPr/>
          <p:nvPr/>
        </p:nvSpPr>
        <p:spPr>
          <a:xfrm>
            <a:off x="-244699" y="3265030"/>
            <a:ext cx="9800823" cy="415987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BB15030-83B3-0247-A660-22CD1E44149B}"/>
              </a:ext>
            </a:extLst>
          </p:cNvPr>
          <p:cNvSpPr/>
          <p:nvPr/>
        </p:nvSpPr>
        <p:spPr>
          <a:xfrm>
            <a:off x="-244700" y="843566"/>
            <a:ext cx="9800823" cy="158983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66497F79-3A0B-F345-9221-E47E86F02D27}"/>
              </a:ext>
            </a:extLst>
          </p:cNvPr>
          <p:cNvSpPr/>
          <p:nvPr/>
        </p:nvSpPr>
        <p:spPr>
          <a:xfrm>
            <a:off x="6266807" y="1248542"/>
            <a:ext cx="2185316" cy="1184856"/>
          </a:xfrm>
          <a:prstGeom prst="ellipse">
            <a:avLst/>
          </a:prstGeom>
          <a:gradFill>
            <a:gsLst>
              <a:gs pos="0">
                <a:srgbClr val="FF0000"/>
              </a:gs>
              <a:gs pos="80000">
                <a:srgbClr val="FF0000"/>
              </a:gs>
              <a:gs pos="100000">
                <a:srgbClr val="C0000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Para aclarar dudas</a:t>
            </a:r>
          </a:p>
        </p:txBody>
      </p:sp>
    </p:spTree>
    <p:extLst>
      <p:ext uri="{BB962C8B-B14F-4D97-AF65-F5344CB8AC3E}">
        <p14:creationId xmlns:p14="http://schemas.microsoft.com/office/powerpoint/2010/main" val="163643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42841B43-5F27-8DFB-D64A-36A221442B1D}"/>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A380A18D-DEBE-4D4B-8522-470A6A55D847}"/>
              </a:ext>
            </a:extLst>
          </p:cNvPr>
          <p:cNvSpPr/>
          <p:nvPr/>
        </p:nvSpPr>
        <p:spPr>
          <a:xfrm>
            <a:off x="-244699" y="3762261"/>
            <a:ext cx="9800823" cy="332111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E36BEBB-7AC0-3C4D-96E2-39912568FFDD}"/>
              </a:ext>
            </a:extLst>
          </p:cNvPr>
          <p:cNvSpPr/>
          <p:nvPr/>
        </p:nvSpPr>
        <p:spPr>
          <a:xfrm>
            <a:off x="-244700" y="843565"/>
            <a:ext cx="9800823" cy="225217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0DA9516-831C-024A-BC6D-43F801684E28}"/>
              </a:ext>
            </a:extLst>
          </p:cNvPr>
          <p:cNvSpPr/>
          <p:nvPr/>
        </p:nvSpPr>
        <p:spPr>
          <a:xfrm rot="682772">
            <a:off x="6388548" y="1855907"/>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Clases grabadas</a:t>
            </a:r>
          </a:p>
        </p:txBody>
      </p:sp>
    </p:spTree>
    <p:extLst>
      <p:ext uri="{BB962C8B-B14F-4D97-AF65-F5344CB8AC3E}">
        <p14:creationId xmlns:p14="http://schemas.microsoft.com/office/powerpoint/2010/main" val="4246579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5C3225C-A6FA-1446-9EE2-5E7E74D1B07E}"/>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EB085B53-575C-0647-B6E2-4DD8D94DAACC}"/>
              </a:ext>
            </a:extLst>
          </p:cNvPr>
          <p:cNvSpPr/>
          <p:nvPr/>
        </p:nvSpPr>
        <p:spPr>
          <a:xfrm>
            <a:off x="-244699" y="4340368"/>
            <a:ext cx="9800823" cy="274301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7DD6D40-04D5-E246-872A-8C5B630F159D}"/>
              </a:ext>
            </a:extLst>
          </p:cNvPr>
          <p:cNvSpPr/>
          <p:nvPr/>
        </p:nvSpPr>
        <p:spPr>
          <a:xfrm>
            <a:off x="-244700" y="843565"/>
            <a:ext cx="9800823" cy="296637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CFA8E6D-90A0-C14A-9E12-930EEC010864}"/>
              </a:ext>
            </a:extLst>
          </p:cNvPr>
          <p:cNvSpPr/>
          <p:nvPr/>
        </p:nvSpPr>
        <p:spPr>
          <a:xfrm rot="682772">
            <a:off x="7055162" y="4032599"/>
            <a:ext cx="2391378" cy="1349049"/>
          </a:xfrm>
          <a:prstGeom prst="ellipse">
            <a:avLst/>
          </a:prstGeom>
          <a:gradFill>
            <a:gsLst>
              <a:gs pos="0">
                <a:schemeClr val="accent4">
                  <a:lumMod val="50000"/>
                  <a:lumOff val="50000"/>
                </a:schemeClr>
              </a:gs>
              <a:gs pos="50000">
                <a:schemeClr val="tx2">
                  <a:lumMod val="50000"/>
                  <a:lumOff val="50000"/>
                </a:schemeClr>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Repositorio de TODO el material</a:t>
            </a:r>
          </a:p>
        </p:txBody>
      </p:sp>
    </p:spTree>
    <p:extLst>
      <p:ext uri="{BB962C8B-B14F-4D97-AF65-F5344CB8AC3E}">
        <p14:creationId xmlns:p14="http://schemas.microsoft.com/office/powerpoint/2010/main" val="3191212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696820" y="2740025"/>
            <a:ext cx="5655114" cy="2308324"/>
          </a:xfrm>
          <a:prstGeom prst="rect">
            <a:avLst/>
          </a:prstGeom>
          <a:noFill/>
          <a:ln w="9525">
            <a:noFill/>
            <a:miter lim="800000"/>
            <a:headEnd/>
            <a:tailEnd/>
          </a:ln>
        </p:spPr>
        <p:txBody>
          <a:bodyPr wrap="none">
            <a:prstTxWarp prst="textNoShape">
              <a:avLst/>
            </a:prstTxWarp>
            <a:spAutoFit/>
          </a:bodyPr>
          <a:lstStyle/>
          <a:p>
            <a:pPr algn="ctr"/>
            <a:r>
              <a:rPr lang="es-CL" sz="3200" b="1" dirty="0">
                <a:solidFill>
                  <a:srgbClr val="3333CC"/>
                </a:solidFill>
                <a:latin typeface="Trebuchet MS" charset="0"/>
              </a:rPr>
              <a:t>Reconocimiento de Patrones</a:t>
            </a:r>
          </a:p>
          <a:p>
            <a:pPr algn="ctr"/>
            <a:r>
              <a:rPr lang="es-CL" sz="3200" b="1" dirty="0">
                <a:solidFill>
                  <a:srgbClr val="3333CC"/>
                </a:solidFill>
                <a:latin typeface="Trebuchet MS" charset="0"/>
              </a:rPr>
              <a:t>ICC / IEE 3724</a:t>
            </a:r>
          </a:p>
          <a:p>
            <a:pPr algn="ctr"/>
            <a:endParaRPr lang="es-CL" dirty="0">
              <a:solidFill>
                <a:srgbClr val="3333CC"/>
              </a:solidFill>
              <a:latin typeface="Trebuchet MS" charset="0"/>
            </a:endParaRPr>
          </a:p>
          <a:p>
            <a:pPr algn="ctr"/>
            <a:r>
              <a:rPr lang="es-CL" sz="1400" dirty="0">
                <a:solidFill>
                  <a:srgbClr val="3333CC"/>
                </a:solidFill>
                <a:latin typeface="Trebuchet MS" charset="0"/>
              </a:rPr>
              <a:t>Domingo Mery</a:t>
            </a:r>
          </a:p>
          <a:p>
            <a:pPr algn="ctr"/>
            <a:endParaRPr lang="es-CL" sz="1200" dirty="0">
              <a:solidFill>
                <a:srgbClr val="3333CC"/>
              </a:solidFill>
              <a:latin typeface="Trebuchet MS" charset="0"/>
            </a:endParaRPr>
          </a:p>
          <a:p>
            <a:pPr algn="ctr"/>
            <a:r>
              <a:rPr lang="es-CL" sz="1200" dirty="0">
                <a:solidFill>
                  <a:srgbClr val="3333CC"/>
                </a:solidFill>
                <a:latin typeface="Trebuchet MS" charset="0"/>
              </a:rPr>
              <a:t>Departamento de Ciencia de la Computación</a:t>
            </a:r>
          </a:p>
          <a:p>
            <a:pPr algn="ctr"/>
            <a:r>
              <a:rPr lang="es-CL" sz="1200" dirty="0">
                <a:solidFill>
                  <a:srgbClr val="3333CC"/>
                </a:solidFill>
                <a:latin typeface="Trebuchet MS" charset="0"/>
              </a:rPr>
              <a:t>Universidad Católica de Chile</a:t>
            </a:r>
          </a:p>
          <a:p>
            <a:pPr algn="ctr"/>
            <a:endParaRPr lang="en-US" sz="1200" dirty="0">
              <a:solidFill>
                <a:srgbClr val="3333CC"/>
              </a:solidFill>
              <a:latin typeface="Trebuchet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7E1B43E8-CF0B-73EA-B168-01A13561CEE2}"/>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396F5B31-95B7-B246-A845-C6B2A7471547}"/>
              </a:ext>
            </a:extLst>
          </p:cNvPr>
          <p:cNvSpPr/>
          <p:nvPr/>
        </p:nvSpPr>
        <p:spPr>
          <a:xfrm>
            <a:off x="-244699" y="5442333"/>
            <a:ext cx="9800823" cy="164104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7982B91-1CD6-1345-8319-A808ACAAC6A3}"/>
              </a:ext>
            </a:extLst>
          </p:cNvPr>
          <p:cNvSpPr/>
          <p:nvPr/>
        </p:nvSpPr>
        <p:spPr>
          <a:xfrm>
            <a:off x="-244700" y="843565"/>
            <a:ext cx="9800823" cy="344199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7DB3391-466B-B644-B30B-32F454F7A767}"/>
              </a:ext>
            </a:extLst>
          </p:cNvPr>
          <p:cNvSpPr/>
          <p:nvPr/>
        </p:nvSpPr>
        <p:spPr>
          <a:xfrm rot="682772">
            <a:off x="6933977" y="2842306"/>
            <a:ext cx="2391378" cy="1349049"/>
          </a:xfrm>
          <a:prstGeom prst="ellipse">
            <a:avLst/>
          </a:prstGeom>
          <a:gradFill>
            <a:gsLst>
              <a:gs pos="0">
                <a:schemeClr val="accent2">
                  <a:lumMod val="75000"/>
                </a:schemeClr>
              </a:gs>
              <a:gs pos="50000">
                <a:schemeClr val="accent2">
                  <a:lumMod val="40000"/>
                  <a:lumOff val="60000"/>
                </a:schemeClr>
              </a:gs>
              <a:gs pos="100000">
                <a:schemeClr val="accent2">
                  <a:lumMod val="20000"/>
                  <a:lumOff val="8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Links a todo, calendario, </a:t>
            </a:r>
            <a:r>
              <a:rPr lang="es-ES_tradnl" dirty="0" err="1"/>
              <a:t>etc</a:t>
            </a:r>
            <a:endParaRPr lang="es-ES_tradnl" dirty="0"/>
          </a:p>
        </p:txBody>
      </p:sp>
    </p:spTree>
    <p:extLst>
      <p:ext uri="{BB962C8B-B14F-4D97-AF65-F5344CB8AC3E}">
        <p14:creationId xmlns:p14="http://schemas.microsoft.com/office/powerpoint/2010/main" val="799858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5CEE744-3C59-EBE6-71D2-B1AEF1BBC704}"/>
              </a:ext>
            </a:extLst>
          </p:cNvPr>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 (15,6K seguidores)</a:t>
            </a:r>
          </a:p>
        </p:txBody>
      </p:sp>
      <p:sp>
        <p:nvSpPr>
          <p:cNvPr id="3" name="Rectangle 2">
            <a:extLst>
              <a:ext uri="{FF2B5EF4-FFF2-40B4-BE49-F238E27FC236}">
                <a16:creationId xmlns:a16="http://schemas.microsoft.com/office/drawing/2014/main" id="{8D76F8C9-179F-5648-BD3C-4C9273374585}"/>
              </a:ext>
            </a:extLst>
          </p:cNvPr>
          <p:cNvSpPr/>
          <p:nvPr/>
        </p:nvSpPr>
        <p:spPr>
          <a:xfrm>
            <a:off x="-244700" y="843566"/>
            <a:ext cx="9800823" cy="449961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95BBAED-BC68-A24C-A95E-321269D5BB87}"/>
              </a:ext>
            </a:extLst>
          </p:cNvPr>
          <p:cNvSpPr/>
          <p:nvPr/>
        </p:nvSpPr>
        <p:spPr>
          <a:xfrm rot="682772">
            <a:off x="6195364" y="4973157"/>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Noticias de </a:t>
            </a:r>
            <a:r>
              <a:rPr lang="es-ES_tradnl" dirty="0" err="1"/>
              <a:t>Computer</a:t>
            </a:r>
            <a:r>
              <a:rPr lang="es-ES_tradnl" dirty="0"/>
              <a:t> </a:t>
            </a:r>
            <a:r>
              <a:rPr lang="es-ES_tradnl" dirty="0" err="1"/>
              <a:t>Vision</a:t>
            </a:r>
            <a:r>
              <a:rPr lang="es-ES_tradnl" dirty="0"/>
              <a:t>, ML, etc.</a:t>
            </a:r>
          </a:p>
        </p:txBody>
      </p:sp>
    </p:spTree>
    <p:extLst>
      <p:ext uri="{BB962C8B-B14F-4D97-AF65-F5344CB8AC3E}">
        <p14:creationId xmlns:p14="http://schemas.microsoft.com/office/powerpoint/2010/main" val="3501983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sfigueroa3@uc.cl</a:t>
            </a:r>
            <a:r>
              <a:rPr lang="es-CL" b="1" dirty="0">
                <a:solidFill>
                  <a:schemeClr val="accent2"/>
                </a:solidFill>
                <a:latin typeface="Trebuchet MS" charset="0"/>
              </a:rPr>
              <a:t>  </a:t>
            </a:r>
            <a:r>
              <a:rPr lang="es-CL" b="1" dirty="0">
                <a:solidFill>
                  <a:srgbClr val="FF9300"/>
                </a:solidFill>
                <a:latin typeface="Trebuchet MS" charset="0"/>
              </a:rPr>
              <a:t>(TODAS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https://cursos.canvas.uc.cl/courses/53288</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extLst>
      <p:ext uri="{BB962C8B-B14F-4D97-AF65-F5344CB8AC3E}">
        <p14:creationId xmlns:p14="http://schemas.microsoft.com/office/powerpoint/2010/main" val="3938587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EB8A6-2AF7-6541-B7B1-B848CD2ED01B}"/>
              </a:ext>
            </a:extLst>
          </p:cNvPr>
          <p:cNvPicPr>
            <a:picLocks noChangeAspect="1"/>
          </p:cNvPicPr>
          <p:nvPr/>
        </p:nvPicPr>
        <p:blipFill rotWithShape="1">
          <a:blip r:embed="rId2">
            <a:extLst>
              <a:ext uri="{28A0092B-C50C-407E-A947-70E740481C1C}">
                <a14:useLocalDpi xmlns:a14="http://schemas.microsoft.com/office/drawing/2010/main" val="0"/>
              </a:ext>
            </a:extLst>
          </a:blip>
          <a:srcRect t="8962"/>
          <a:stretch/>
        </p:blipFill>
        <p:spPr>
          <a:xfrm>
            <a:off x="0" y="1028399"/>
            <a:ext cx="9144000" cy="5407217"/>
          </a:xfrm>
          <a:prstGeom prst="rect">
            <a:avLst/>
          </a:prstGeom>
        </p:spPr>
      </p:pic>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endParaRPr lang="es-ES" sz="3200" b="1" dirty="0">
              <a:solidFill>
                <a:schemeClr val="accent2"/>
              </a:solidFill>
              <a:latin typeface="Trebuchet MS" charset="0"/>
            </a:endParaRPr>
          </a:p>
          <a:p>
            <a:endParaRPr lang="es-CL" b="1" dirty="0">
              <a:solidFill>
                <a:schemeClr val="accent2"/>
              </a:solidFill>
              <a:latin typeface="Trebuchet MS" charset="0"/>
            </a:endParaRPr>
          </a:p>
        </p:txBody>
      </p:sp>
      <p:sp>
        <p:nvSpPr>
          <p:cNvPr id="7" name="Rectangle 6">
            <a:extLst>
              <a:ext uri="{FF2B5EF4-FFF2-40B4-BE49-F238E27FC236}">
                <a16:creationId xmlns:a16="http://schemas.microsoft.com/office/drawing/2014/main" id="{272866F5-CC1D-8C4D-2A47-8ABBB60BE510}"/>
              </a:ext>
            </a:extLst>
          </p:cNvPr>
          <p:cNvSpPr/>
          <p:nvPr/>
        </p:nvSpPr>
        <p:spPr>
          <a:xfrm>
            <a:off x="2477877" y="4597400"/>
            <a:ext cx="6882023" cy="200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5" name="Picture 4" descr="Graphical user interface, text, application&#10;&#10;Description automatically generated">
            <a:extLst>
              <a:ext uri="{FF2B5EF4-FFF2-40B4-BE49-F238E27FC236}">
                <a16:creationId xmlns:a16="http://schemas.microsoft.com/office/drawing/2014/main" id="{0FA683D4-78C6-EA3B-1E1D-0191D2986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147" y="1174910"/>
            <a:ext cx="10410211" cy="3717931"/>
          </a:xfrm>
          <a:prstGeom prst="rect">
            <a:avLst/>
          </a:prstGeom>
        </p:spPr>
      </p:pic>
    </p:spTree>
    <p:extLst>
      <p:ext uri="{BB962C8B-B14F-4D97-AF65-F5344CB8AC3E}">
        <p14:creationId xmlns:p14="http://schemas.microsoft.com/office/powerpoint/2010/main" val="882702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43C421-2B81-6DE3-2C5D-06AFAD502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177" y="0"/>
            <a:ext cx="8052891" cy="6858000"/>
          </a:xfrm>
          <a:prstGeom prst="rect">
            <a:avLst/>
          </a:prstGeom>
        </p:spPr>
      </p:pic>
      <p:sp>
        <p:nvSpPr>
          <p:cNvPr id="2" name="Text Box 2">
            <a:extLst>
              <a:ext uri="{FF2B5EF4-FFF2-40B4-BE49-F238E27FC236}">
                <a16:creationId xmlns:a16="http://schemas.microsoft.com/office/drawing/2014/main" id="{33068F1F-1E8F-FA2B-DD30-C585600A8F88}"/>
              </a:ext>
            </a:extLst>
          </p:cNvPr>
          <p:cNvSpPr txBox="1">
            <a:spLocks noChangeArrowheads="1"/>
          </p:cNvSpPr>
          <p:nvPr/>
        </p:nvSpPr>
        <p:spPr bwMode="auto">
          <a:xfrm>
            <a:off x="0" y="228470"/>
            <a:ext cx="1652058" cy="861774"/>
          </a:xfrm>
          <a:prstGeom prst="rect">
            <a:avLst/>
          </a:prstGeom>
          <a:solidFill>
            <a:schemeClr val="bg1"/>
          </a:solid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GitHub</a:t>
            </a:r>
          </a:p>
          <a:p>
            <a:endParaRPr lang="es-CL" b="1" dirty="0">
              <a:solidFill>
                <a:schemeClr val="accent2"/>
              </a:solidFill>
              <a:latin typeface="Trebuchet MS" charset="0"/>
            </a:endParaRPr>
          </a:p>
        </p:txBody>
      </p:sp>
    </p:spTree>
    <p:extLst>
      <p:ext uri="{BB962C8B-B14F-4D97-AF65-F5344CB8AC3E}">
        <p14:creationId xmlns:p14="http://schemas.microsoft.com/office/powerpoint/2010/main" val="1740158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33068F1F-1E8F-FA2B-DD30-C585600A8F88}"/>
              </a:ext>
            </a:extLst>
          </p:cNvPr>
          <p:cNvSpPr txBox="1">
            <a:spLocks noChangeArrowheads="1"/>
          </p:cNvSpPr>
          <p:nvPr/>
        </p:nvSpPr>
        <p:spPr bwMode="auto">
          <a:xfrm>
            <a:off x="0" y="228470"/>
            <a:ext cx="1652058" cy="861774"/>
          </a:xfrm>
          <a:prstGeom prst="rect">
            <a:avLst/>
          </a:prstGeom>
          <a:solidFill>
            <a:schemeClr val="bg1"/>
          </a:solid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GitHub</a:t>
            </a:r>
          </a:p>
          <a:p>
            <a:endParaRPr lang="es-CL" b="1" dirty="0">
              <a:solidFill>
                <a:schemeClr val="accent2"/>
              </a:solidFill>
              <a:latin typeface="Trebuchet MS" charset="0"/>
            </a:endParaRPr>
          </a:p>
        </p:txBody>
      </p:sp>
      <p:pic>
        <p:nvPicPr>
          <p:cNvPr id="8" name="Picture 7">
            <a:extLst>
              <a:ext uri="{FF2B5EF4-FFF2-40B4-BE49-F238E27FC236}">
                <a16:creationId xmlns:a16="http://schemas.microsoft.com/office/drawing/2014/main" id="{BDAA0DC1-1C3B-C69A-C15E-537D5AA2A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333" y="-1"/>
            <a:ext cx="7196667" cy="6889629"/>
          </a:xfrm>
          <a:prstGeom prst="rect">
            <a:avLst/>
          </a:prstGeom>
        </p:spPr>
      </p:pic>
    </p:spTree>
    <p:extLst>
      <p:ext uri="{BB962C8B-B14F-4D97-AF65-F5344CB8AC3E}">
        <p14:creationId xmlns:p14="http://schemas.microsoft.com/office/powerpoint/2010/main" val="2227956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YouTube</a:t>
            </a:r>
          </a:p>
          <a:p>
            <a:endParaRPr lang="es-CL" b="1" dirty="0">
              <a:solidFill>
                <a:schemeClr val="accent2"/>
              </a:solidFill>
              <a:latin typeface="Trebuchet MS" charset="0"/>
            </a:endParaRPr>
          </a:p>
        </p:txBody>
      </p:sp>
      <p:pic>
        <p:nvPicPr>
          <p:cNvPr id="7" name="Picture 6">
            <a:extLst>
              <a:ext uri="{FF2B5EF4-FFF2-40B4-BE49-F238E27FC236}">
                <a16:creationId xmlns:a16="http://schemas.microsoft.com/office/drawing/2014/main" id="{C5EE92CD-908B-9D4A-BF59-12D872DC7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600"/>
            <a:ext cx="9144000" cy="4554799"/>
          </a:xfrm>
          <a:prstGeom prst="rect">
            <a:avLst/>
          </a:prstGeom>
        </p:spPr>
      </p:pic>
      <p:sp>
        <p:nvSpPr>
          <p:cNvPr id="2" name="Rectangle 1">
            <a:extLst>
              <a:ext uri="{FF2B5EF4-FFF2-40B4-BE49-F238E27FC236}">
                <a16:creationId xmlns:a16="http://schemas.microsoft.com/office/drawing/2014/main" id="{02970764-F896-0A4E-AE6A-AC5A2B9263B1}"/>
              </a:ext>
            </a:extLst>
          </p:cNvPr>
          <p:cNvSpPr/>
          <p:nvPr/>
        </p:nvSpPr>
        <p:spPr>
          <a:xfrm>
            <a:off x="6136395" y="5177928"/>
            <a:ext cx="2801543" cy="528471"/>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364195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3" name="Picture 2" descr="Table&#10;&#10;Description automatically generated">
            <a:extLst>
              <a:ext uri="{FF2B5EF4-FFF2-40B4-BE49-F238E27FC236}">
                <a16:creationId xmlns:a16="http://schemas.microsoft.com/office/drawing/2014/main" id="{59B184D0-D518-B9A0-32E2-87C7F6507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004334"/>
            <a:ext cx="8490262" cy="5545300"/>
          </a:xfrm>
          <a:prstGeom prst="rect">
            <a:avLst/>
          </a:prstGeom>
        </p:spPr>
      </p:pic>
      <p:sp>
        <p:nvSpPr>
          <p:cNvPr id="4" name="TextBox 3">
            <a:extLst>
              <a:ext uri="{FF2B5EF4-FFF2-40B4-BE49-F238E27FC236}">
                <a16:creationId xmlns:a16="http://schemas.microsoft.com/office/drawing/2014/main" id="{AEE9EFCD-5C25-8F06-E20D-45D697877CF6}"/>
              </a:ext>
            </a:extLst>
          </p:cNvPr>
          <p:cNvSpPr txBox="1"/>
          <p:nvPr/>
        </p:nvSpPr>
        <p:spPr>
          <a:xfrm>
            <a:off x="3274209" y="295890"/>
            <a:ext cx="2595582" cy="646331"/>
          </a:xfrm>
          <a:prstGeom prst="rect">
            <a:avLst/>
          </a:prstGeom>
          <a:noFill/>
        </p:spPr>
        <p:txBody>
          <a:bodyPr wrap="none" rtlCol="0">
            <a:spAutoFit/>
          </a:bodyPr>
          <a:lstStyle/>
          <a:p>
            <a:r>
              <a:rPr lang="en-CL" dirty="0"/>
              <a:t>M: Móodulos de Clases</a:t>
            </a:r>
          </a:p>
          <a:p>
            <a:r>
              <a:rPr lang="en-CL" dirty="0"/>
              <a:t>E: Ejercicios en Clase</a:t>
            </a:r>
          </a:p>
        </p:txBody>
      </p:sp>
      <p:sp>
        <p:nvSpPr>
          <p:cNvPr id="5" name="TextBox 4">
            <a:extLst>
              <a:ext uri="{FF2B5EF4-FFF2-40B4-BE49-F238E27FC236}">
                <a16:creationId xmlns:a16="http://schemas.microsoft.com/office/drawing/2014/main" id="{D97EC4A3-9E82-E57B-C6BA-16D78DA772E0}"/>
              </a:ext>
            </a:extLst>
          </p:cNvPr>
          <p:cNvSpPr txBox="1"/>
          <p:nvPr/>
        </p:nvSpPr>
        <p:spPr>
          <a:xfrm>
            <a:off x="6100743" y="295889"/>
            <a:ext cx="1377300" cy="646331"/>
          </a:xfrm>
          <a:prstGeom prst="rect">
            <a:avLst/>
          </a:prstGeom>
          <a:noFill/>
        </p:spPr>
        <p:txBody>
          <a:bodyPr wrap="none" rtlCol="0">
            <a:spAutoFit/>
          </a:bodyPr>
          <a:lstStyle/>
          <a:p>
            <a:r>
              <a:rPr lang="en-CL" dirty="0"/>
              <a:t>T: Tareas</a:t>
            </a:r>
          </a:p>
          <a:p>
            <a:r>
              <a:rPr lang="en-CL" dirty="0"/>
              <a:t>P: Proyecto</a:t>
            </a:r>
          </a:p>
        </p:txBody>
      </p:sp>
    </p:spTree>
    <p:extLst>
      <p:ext uri="{BB962C8B-B14F-4D97-AF65-F5344CB8AC3E}">
        <p14:creationId xmlns:p14="http://schemas.microsoft.com/office/powerpoint/2010/main" val="3285915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r>
              <a:rPr lang="es-ES" sz="3200" b="1" dirty="0">
                <a:solidFill>
                  <a:schemeClr val="accent2"/>
                </a:solidFill>
                <a:latin typeface="Trebuchet MS" charset="0"/>
              </a:rPr>
              <a:t> - Calendario</a:t>
            </a:r>
          </a:p>
          <a:p>
            <a:endParaRPr lang="es-CL" b="1" dirty="0">
              <a:solidFill>
                <a:schemeClr val="accent2"/>
              </a:solidFill>
              <a:latin typeface="Trebuchet MS" charset="0"/>
            </a:endParaRPr>
          </a:p>
        </p:txBody>
      </p:sp>
      <p:pic>
        <p:nvPicPr>
          <p:cNvPr id="3" name="Picture 2" descr="Calendar&#10;&#10;Description automatically generated">
            <a:extLst>
              <a:ext uri="{FF2B5EF4-FFF2-40B4-BE49-F238E27FC236}">
                <a16:creationId xmlns:a16="http://schemas.microsoft.com/office/drawing/2014/main" id="{C9A8F257-DEC0-8CEA-6AE2-DB72857F7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05" y="1037079"/>
            <a:ext cx="7772400" cy="5648302"/>
          </a:xfrm>
          <a:prstGeom prst="rect">
            <a:avLst/>
          </a:prstGeom>
        </p:spPr>
      </p:pic>
    </p:spTree>
    <p:extLst>
      <p:ext uri="{BB962C8B-B14F-4D97-AF65-F5344CB8AC3E}">
        <p14:creationId xmlns:p14="http://schemas.microsoft.com/office/powerpoint/2010/main" val="1078001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Entregables</a:t>
            </a:r>
          </a:p>
          <a:p>
            <a:endParaRPr lang="es-CL" b="1" dirty="0">
              <a:solidFill>
                <a:schemeClr val="accent2"/>
              </a:solidFill>
              <a:latin typeface="Trebuchet MS" charset="0"/>
            </a:endParaRPr>
          </a:p>
        </p:txBody>
      </p:sp>
      <p:pic>
        <p:nvPicPr>
          <p:cNvPr id="4" name="Picture 3" descr="Application, table&#10;&#10;Description automatically generated">
            <a:extLst>
              <a:ext uri="{FF2B5EF4-FFF2-40B4-BE49-F238E27FC236}">
                <a16:creationId xmlns:a16="http://schemas.microsoft.com/office/drawing/2014/main" id="{7793E7D8-2CEC-FB58-6C62-2DE0B3B25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430" y="0"/>
            <a:ext cx="5956722" cy="6858000"/>
          </a:xfrm>
          <a:prstGeom prst="rect">
            <a:avLst/>
          </a:prstGeom>
        </p:spPr>
      </p:pic>
    </p:spTree>
    <p:extLst>
      <p:ext uri="{BB962C8B-B14F-4D97-AF65-F5344CB8AC3E}">
        <p14:creationId xmlns:p14="http://schemas.microsoft.com/office/powerpoint/2010/main" val="116086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98475" y="922338"/>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El problema consiste en asignar automáticamente a una clase una muestra según las mediciones realizadas sobre la muestra.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
        <p:nvSpPr>
          <p:cNvPr id="2" name="Text Box 2">
            <a:extLst>
              <a:ext uri="{FF2B5EF4-FFF2-40B4-BE49-F238E27FC236}">
                <a16:creationId xmlns:a16="http://schemas.microsoft.com/office/drawing/2014/main" id="{F5FE8045-116E-29F6-1915-A75934AD1D4B}"/>
              </a:ext>
            </a:extLst>
          </p:cNvPr>
          <p:cNvSpPr txBox="1">
            <a:spLocks noChangeArrowheads="1"/>
          </p:cNvSpPr>
          <p:nvPr/>
        </p:nvSpPr>
        <p:spPr bwMode="auto">
          <a:xfrm>
            <a:off x="498475" y="921102"/>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a:t>
            </a:r>
            <a:r>
              <a:rPr lang="es-ES" sz="2400" dirty="0">
                <a:solidFill>
                  <a:srgbClr val="FF9300"/>
                </a:solidFill>
                <a:latin typeface="Trebuchet MS" charset="0"/>
              </a:rPr>
              <a:t>El problema consiste en asignar automáticamente a una clase una muestra según las mediciones realizadas sobre la muestra.</a:t>
            </a:r>
            <a:r>
              <a:rPr lang="es-ES" sz="2400" dirty="0">
                <a:solidFill>
                  <a:schemeClr val="accent2"/>
                </a:solidFill>
                <a:latin typeface="Trebuchet MS" charset="0"/>
              </a:rPr>
              <a:t>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2C0E51-2CEE-B147-A13C-572151E1002C}"/>
              </a:ext>
            </a:extLst>
          </p:cNvPr>
          <p:cNvSpPr txBox="1"/>
          <p:nvPr/>
        </p:nvSpPr>
        <p:spPr>
          <a:xfrm>
            <a:off x="341523" y="5001658"/>
            <a:ext cx="8408071" cy="1323439"/>
          </a:xfrm>
          <a:prstGeom prst="rect">
            <a:avLst/>
          </a:prstGeom>
          <a:noFill/>
        </p:spPr>
        <p:txBody>
          <a:bodyPr wrap="none" rtlCol="0">
            <a:spAutoFit/>
          </a:bodyPr>
          <a:lstStyle/>
          <a:p>
            <a:pPr marL="285750" indent="-285750">
              <a:buFont typeface="Arial" panose="020B0604020202020204" pitchFamily="34" charset="0"/>
              <a:buChar char="•"/>
            </a:pPr>
            <a:r>
              <a:rPr lang="es-ES_tradnl" sz="1600" dirty="0">
                <a:solidFill>
                  <a:schemeClr val="accent2"/>
                </a:solidFill>
              </a:rPr>
              <a:t>El enunciado del ejercicio estará disponible en </a:t>
            </a:r>
            <a:r>
              <a:rPr lang="es-ES_tradnl" sz="1600" dirty="0" err="1">
                <a:solidFill>
                  <a:schemeClr val="accent2"/>
                </a:solidFill>
              </a:rPr>
              <a:t>Canvas</a:t>
            </a:r>
            <a:r>
              <a:rPr lang="es-ES_tradnl" sz="1600" dirty="0">
                <a:solidFill>
                  <a:schemeClr val="accent2"/>
                </a:solidFill>
              </a:rPr>
              <a:t> a las 9:00AM del día indicado</a:t>
            </a:r>
          </a:p>
          <a:p>
            <a:pPr marL="285750" indent="-285750">
              <a:buFont typeface="Arial" panose="020B0604020202020204" pitchFamily="34" charset="0"/>
              <a:buChar char="•"/>
            </a:pPr>
            <a:r>
              <a:rPr lang="es-ES_tradnl" sz="1600" dirty="0">
                <a:solidFill>
                  <a:schemeClr val="accent2"/>
                </a:solidFill>
              </a:rPr>
              <a:t>La idea es hacer el ejercicio durante la clase correspondiente de 11:30AM a 12:50PM</a:t>
            </a:r>
          </a:p>
          <a:p>
            <a:pPr marL="285750" indent="-285750">
              <a:buFont typeface="Arial" panose="020B0604020202020204" pitchFamily="34" charset="0"/>
              <a:buChar char="•"/>
            </a:pPr>
            <a:r>
              <a:rPr lang="es-ES_tradnl" sz="1600" dirty="0">
                <a:solidFill>
                  <a:schemeClr val="accent2"/>
                </a:solidFill>
              </a:rPr>
              <a:t>Se entrega el ejercicio hasta las 9:00PM del mismo día</a:t>
            </a:r>
          </a:p>
          <a:p>
            <a:pPr marL="285750" indent="-285750">
              <a:buFont typeface="Arial" panose="020B0604020202020204" pitchFamily="34" charset="0"/>
              <a:buChar char="•"/>
            </a:pPr>
            <a:r>
              <a:rPr lang="es-ES_tradnl" sz="1600" dirty="0">
                <a:solidFill>
                  <a:srgbClr val="FF0000"/>
                </a:solidFill>
              </a:rPr>
              <a:t>Fuera de plazo no se puede entregar el ejercicio (se califica como 1.0)</a:t>
            </a:r>
          </a:p>
          <a:p>
            <a:pPr marL="285750" indent="-285750">
              <a:buFont typeface="Arial" panose="020B0604020202020204" pitchFamily="34" charset="0"/>
              <a:buChar char="•"/>
            </a:pPr>
            <a:r>
              <a:rPr lang="es-ES_tradnl" sz="1600" dirty="0">
                <a:solidFill>
                  <a:schemeClr val="accent2"/>
                </a:solidFill>
              </a:rPr>
              <a:t>Se elimina la peor nota (comodín que pueden usar quienes tienen algún problema)</a:t>
            </a:r>
          </a:p>
        </p:txBody>
      </p:sp>
      <p:pic>
        <p:nvPicPr>
          <p:cNvPr id="3" name="Picture 2" descr="Application, table&#10;&#10;Description automatically generated">
            <a:extLst>
              <a:ext uri="{FF2B5EF4-FFF2-40B4-BE49-F238E27FC236}">
                <a16:creationId xmlns:a16="http://schemas.microsoft.com/office/drawing/2014/main" id="{EF5573F5-5285-ED0F-02D1-52315F2A7341}"/>
              </a:ext>
            </a:extLst>
          </p:cNvPr>
          <p:cNvPicPr>
            <a:picLocks noChangeAspect="1"/>
          </p:cNvPicPr>
          <p:nvPr/>
        </p:nvPicPr>
        <p:blipFill rotWithShape="1">
          <a:blip r:embed="rId3">
            <a:extLst>
              <a:ext uri="{28A0092B-C50C-407E-A947-70E740481C1C}">
                <a14:useLocalDpi xmlns:a14="http://schemas.microsoft.com/office/drawing/2010/main" val="0"/>
              </a:ext>
            </a:extLst>
          </a:blip>
          <a:srcRect b="42716"/>
          <a:stretch/>
        </p:blipFill>
        <p:spPr>
          <a:xfrm>
            <a:off x="341523" y="931333"/>
            <a:ext cx="5956722" cy="3928533"/>
          </a:xfrm>
          <a:prstGeom prst="rect">
            <a:avLst/>
          </a:prstGeom>
        </p:spPr>
      </p:pic>
      <p:sp>
        <p:nvSpPr>
          <p:cNvPr id="5" name="Text Box 2">
            <a:extLst>
              <a:ext uri="{FF2B5EF4-FFF2-40B4-BE49-F238E27FC236}">
                <a16:creationId xmlns:a16="http://schemas.microsoft.com/office/drawing/2014/main" id="{D6E60020-3993-CDA0-DB39-8630A3ABF979}"/>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Ejercicios en Clase</a:t>
            </a:r>
            <a:endParaRPr lang="es-CL" b="1" dirty="0">
              <a:solidFill>
                <a:schemeClr val="accent2"/>
              </a:solidFill>
              <a:latin typeface="Trebuchet MS" charset="0"/>
            </a:endParaRPr>
          </a:p>
        </p:txBody>
      </p:sp>
    </p:spTree>
    <p:extLst>
      <p:ext uri="{BB962C8B-B14F-4D97-AF65-F5344CB8AC3E}">
        <p14:creationId xmlns:p14="http://schemas.microsoft.com/office/powerpoint/2010/main" val="102531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10CFB9-7A45-4542-A302-CE54FBC29C68}"/>
              </a:ext>
            </a:extLst>
          </p:cNvPr>
          <p:cNvSpPr txBox="1"/>
          <p:nvPr/>
        </p:nvSpPr>
        <p:spPr>
          <a:xfrm>
            <a:off x="88134" y="5001658"/>
            <a:ext cx="9055866" cy="1323439"/>
          </a:xfrm>
          <a:prstGeom prst="rect">
            <a:avLst/>
          </a:prstGeom>
          <a:noFill/>
        </p:spPr>
        <p:txBody>
          <a:bodyPr wrap="square" rtlCol="0">
            <a:spAutoFit/>
          </a:bodyPr>
          <a:lstStyle/>
          <a:p>
            <a:pPr marL="285750" indent="-285750">
              <a:buFont typeface="Arial" panose="020B0604020202020204" pitchFamily="34" charset="0"/>
              <a:buChar char="•"/>
            </a:pPr>
            <a:r>
              <a:rPr lang="es-ES_tradnl" sz="1600" dirty="0">
                <a:solidFill>
                  <a:schemeClr val="accent2"/>
                </a:solidFill>
              </a:rPr>
              <a:t>El enunciado de la tarea estará disponible en </a:t>
            </a:r>
            <a:r>
              <a:rPr lang="es-ES_tradnl" sz="1600" dirty="0" err="1">
                <a:solidFill>
                  <a:schemeClr val="accent2"/>
                </a:solidFill>
              </a:rPr>
              <a:t>Canvas</a:t>
            </a:r>
            <a:r>
              <a:rPr lang="es-ES_tradnl" sz="1600" dirty="0">
                <a:solidFill>
                  <a:schemeClr val="accent2"/>
                </a:solidFill>
              </a:rPr>
              <a:t> al menos 3 semanas antes de la entrega</a:t>
            </a:r>
          </a:p>
          <a:p>
            <a:pPr marL="285750" indent="-285750">
              <a:buFont typeface="Arial" panose="020B0604020202020204" pitchFamily="34" charset="0"/>
              <a:buChar char="•"/>
            </a:pPr>
            <a:r>
              <a:rPr lang="es-ES_tradnl" sz="1600" dirty="0">
                <a:solidFill>
                  <a:schemeClr val="accent2"/>
                </a:solidFill>
              </a:rPr>
              <a:t>Se entrega el ejercicio hasta las 9:00PM del día indicado</a:t>
            </a:r>
          </a:p>
          <a:p>
            <a:pPr marL="285750" indent="-285750">
              <a:buFont typeface="Arial" panose="020B0604020202020204" pitchFamily="34" charset="0"/>
              <a:buChar char="•"/>
            </a:pPr>
            <a:r>
              <a:rPr lang="es-ES_tradnl" sz="1600" dirty="0">
                <a:solidFill>
                  <a:schemeClr val="accent2"/>
                </a:solidFill>
              </a:rPr>
              <a:t>Por cada 30 minutos (o fracción) de retraso habrá 0.5 </a:t>
            </a:r>
            <a:r>
              <a:rPr lang="es-ES_tradnl" sz="1600" dirty="0" err="1">
                <a:solidFill>
                  <a:schemeClr val="accent2"/>
                </a:solidFill>
              </a:rPr>
              <a:t>pts</a:t>
            </a:r>
            <a:r>
              <a:rPr lang="es-ES_tradnl" sz="1600" dirty="0">
                <a:solidFill>
                  <a:schemeClr val="accent2"/>
                </a:solidFill>
              </a:rPr>
              <a:t> de descuento en la nota de la tarea</a:t>
            </a:r>
          </a:p>
          <a:p>
            <a:pPr marL="285750" indent="-285750">
              <a:buFont typeface="Arial" panose="020B0604020202020204" pitchFamily="34" charset="0"/>
              <a:buChar char="•"/>
            </a:pPr>
            <a:r>
              <a:rPr lang="es-ES_tradnl" sz="1600" dirty="0">
                <a:solidFill>
                  <a:schemeClr val="accent2"/>
                </a:solidFill>
              </a:rPr>
              <a:t>Sólo en casos excepcionales y con certificado médico o autorización de la DIPRE se moverán estas fechas</a:t>
            </a:r>
          </a:p>
        </p:txBody>
      </p:sp>
      <p:pic>
        <p:nvPicPr>
          <p:cNvPr id="2" name="Picture 1" descr="Application, table&#10;&#10;Description automatically generated">
            <a:extLst>
              <a:ext uri="{FF2B5EF4-FFF2-40B4-BE49-F238E27FC236}">
                <a16:creationId xmlns:a16="http://schemas.microsoft.com/office/drawing/2014/main" id="{D6A053BA-F8E0-4711-209E-10A849C4263C}"/>
              </a:ext>
            </a:extLst>
          </p:cNvPr>
          <p:cNvPicPr>
            <a:picLocks noChangeAspect="1"/>
          </p:cNvPicPr>
          <p:nvPr/>
        </p:nvPicPr>
        <p:blipFill rotWithShape="1">
          <a:blip r:embed="rId2">
            <a:extLst>
              <a:ext uri="{28A0092B-C50C-407E-A947-70E740481C1C}">
                <a14:useLocalDpi xmlns:a14="http://schemas.microsoft.com/office/drawing/2010/main" val="0"/>
              </a:ext>
            </a:extLst>
          </a:blip>
          <a:srcRect t="58025" b="27068"/>
          <a:stretch/>
        </p:blipFill>
        <p:spPr>
          <a:xfrm>
            <a:off x="395830" y="2767281"/>
            <a:ext cx="7711192" cy="1323438"/>
          </a:xfrm>
          <a:prstGeom prst="rect">
            <a:avLst/>
          </a:prstGeom>
        </p:spPr>
      </p:pic>
      <p:sp>
        <p:nvSpPr>
          <p:cNvPr id="3" name="Text Box 2">
            <a:extLst>
              <a:ext uri="{FF2B5EF4-FFF2-40B4-BE49-F238E27FC236}">
                <a16:creationId xmlns:a16="http://schemas.microsoft.com/office/drawing/2014/main" id="{27562974-A8B3-EAFC-1AE1-AF94766A6E9A}"/>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Tareas</a:t>
            </a:r>
            <a:endParaRPr lang="es-CL" b="1" dirty="0">
              <a:solidFill>
                <a:schemeClr val="accent2"/>
              </a:solidFill>
              <a:latin typeface="Trebuchet MS" charset="0"/>
            </a:endParaRPr>
          </a:p>
        </p:txBody>
      </p:sp>
    </p:spTree>
    <p:extLst>
      <p:ext uri="{BB962C8B-B14F-4D97-AF65-F5344CB8AC3E}">
        <p14:creationId xmlns:p14="http://schemas.microsoft.com/office/powerpoint/2010/main" val="349284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AA20F1-C333-E64A-8A18-7B10569A92D8}"/>
              </a:ext>
            </a:extLst>
          </p:cNvPr>
          <p:cNvSpPr txBox="1"/>
          <p:nvPr/>
        </p:nvSpPr>
        <p:spPr>
          <a:xfrm>
            <a:off x="341523" y="5001658"/>
            <a:ext cx="8523487" cy="1077218"/>
          </a:xfrm>
          <a:prstGeom prst="rect">
            <a:avLst/>
          </a:prstGeom>
          <a:noFill/>
        </p:spPr>
        <p:txBody>
          <a:bodyPr wrap="none" rtlCol="0">
            <a:spAutoFit/>
          </a:bodyPr>
          <a:lstStyle/>
          <a:p>
            <a:pPr marL="285750" indent="-285750">
              <a:buFont typeface="Arial" panose="020B0604020202020204" pitchFamily="34" charset="0"/>
              <a:buChar char="•"/>
            </a:pPr>
            <a:r>
              <a:rPr lang="es-ES_tradnl" sz="1600" dirty="0">
                <a:solidFill>
                  <a:schemeClr val="accent2"/>
                </a:solidFill>
              </a:rPr>
              <a:t>Se trabaja en grupos de 5</a:t>
            </a:r>
          </a:p>
          <a:p>
            <a:pPr marL="285750" indent="-285750">
              <a:buFont typeface="Arial" panose="020B0604020202020204" pitchFamily="34" charset="0"/>
              <a:buChar char="•"/>
            </a:pPr>
            <a:r>
              <a:rPr lang="es-ES_tradnl" sz="1600" dirty="0">
                <a:solidFill>
                  <a:schemeClr val="accent2"/>
                </a:solidFill>
              </a:rPr>
              <a:t>El enunciado del proyecto estará disponible durante el mes de abril en </a:t>
            </a:r>
            <a:r>
              <a:rPr lang="es-ES_tradnl" sz="1600" dirty="0" err="1">
                <a:solidFill>
                  <a:schemeClr val="accent2"/>
                </a:solidFill>
              </a:rPr>
              <a:t>Canvas</a:t>
            </a:r>
            <a:endParaRPr lang="es-ES_tradnl" sz="1600" dirty="0">
              <a:solidFill>
                <a:schemeClr val="accent2"/>
              </a:solidFill>
            </a:endParaRPr>
          </a:p>
          <a:p>
            <a:pPr marL="285750" indent="-285750">
              <a:buFont typeface="Arial" panose="020B0604020202020204" pitchFamily="34" charset="0"/>
              <a:buChar char="•"/>
            </a:pPr>
            <a:r>
              <a:rPr lang="es-ES_tradnl" sz="1600" dirty="0">
                <a:solidFill>
                  <a:schemeClr val="accent2"/>
                </a:solidFill>
              </a:rPr>
              <a:t>Habrá un informe de avance y un Informe Final</a:t>
            </a:r>
          </a:p>
          <a:p>
            <a:pPr marL="285750" indent="-285750">
              <a:buFont typeface="Arial" panose="020B0604020202020204" pitchFamily="34" charset="0"/>
              <a:buChar char="•"/>
            </a:pPr>
            <a:r>
              <a:rPr lang="es-ES_tradnl" sz="1600" dirty="0">
                <a:solidFill>
                  <a:schemeClr val="accent2"/>
                </a:solidFill>
              </a:rPr>
              <a:t>Habrá una presentación final al finalizar las clases (todo el grupo le presenta al profesor)</a:t>
            </a:r>
          </a:p>
        </p:txBody>
      </p:sp>
      <p:sp>
        <p:nvSpPr>
          <p:cNvPr id="2" name="Text Box 2">
            <a:extLst>
              <a:ext uri="{FF2B5EF4-FFF2-40B4-BE49-F238E27FC236}">
                <a16:creationId xmlns:a16="http://schemas.microsoft.com/office/drawing/2014/main" id="{24E49BAD-BBD4-ECC2-51E4-8D5B0B8C2D49}"/>
              </a:ext>
            </a:extLst>
          </p:cNvPr>
          <p:cNvSpPr txBox="1">
            <a:spLocks noChangeArrowheads="1"/>
          </p:cNvSpPr>
          <p:nvPr/>
        </p:nvSpPr>
        <p:spPr bwMode="auto">
          <a:xfrm>
            <a:off x="447675" y="313137"/>
            <a:ext cx="8490263" cy="584775"/>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Proyecto</a:t>
            </a:r>
            <a:endParaRPr lang="es-CL" b="1" dirty="0">
              <a:solidFill>
                <a:schemeClr val="accent2"/>
              </a:solidFill>
              <a:latin typeface="Trebuchet MS" charset="0"/>
            </a:endParaRPr>
          </a:p>
        </p:txBody>
      </p:sp>
      <p:pic>
        <p:nvPicPr>
          <p:cNvPr id="6" name="Picture 5" descr="Application, table&#10;&#10;Description automatically generated">
            <a:extLst>
              <a:ext uri="{FF2B5EF4-FFF2-40B4-BE49-F238E27FC236}">
                <a16:creationId xmlns:a16="http://schemas.microsoft.com/office/drawing/2014/main" id="{03F80704-F9C4-1F6A-2995-8F0F6E31E1C2}"/>
              </a:ext>
            </a:extLst>
          </p:cNvPr>
          <p:cNvPicPr>
            <a:picLocks noChangeAspect="1"/>
          </p:cNvPicPr>
          <p:nvPr/>
        </p:nvPicPr>
        <p:blipFill rotWithShape="1">
          <a:blip r:embed="rId2">
            <a:extLst>
              <a:ext uri="{28A0092B-C50C-407E-A947-70E740481C1C}">
                <a14:useLocalDpi xmlns:a14="http://schemas.microsoft.com/office/drawing/2010/main" val="0"/>
              </a:ext>
            </a:extLst>
          </a:blip>
          <a:srcRect t="74815"/>
          <a:stretch/>
        </p:blipFill>
        <p:spPr>
          <a:xfrm>
            <a:off x="341523" y="1822475"/>
            <a:ext cx="8197708" cy="2376992"/>
          </a:xfrm>
          <a:prstGeom prst="rect">
            <a:avLst/>
          </a:prstGeom>
        </p:spPr>
      </p:pic>
    </p:spTree>
    <p:extLst>
      <p:ext uri="{BB962C8B-B14F-4D97-AF65-F5344CB8AC3E}">
        <p14:creationId xmlns:p14="http://schemas.microsoft.com/office/powerpoint/2010/main" val="412248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3" name="Picture 2" descr="Table&#10;&#10;Description automatically generated">
            <a:extLst>
              <a:ext uri="{FF2B5EF4-FFF2-40B4-BE49-F238E27FC236}">
                <a16:creationId xmlns:a16="http://schemas.microsoft.com/office/drawing/2014/main" id="{59B184D0-D518-B9A0-32E2-87C7F6507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75" y="1004334"/>
            <a:ext cx="8490262" cy="5545300"/>
          </a:xfrm>
          <a:prstGeom prst="rect">
            <a:avLst/>
          </a:prstGeom>
        </p:spPr>
      </p:pic>
      <p:sp>
        <p:nvSpPr>
          <p:cNvPr id="4" name="TextBox 3">
            <a:extLst>
              <a:ext uri="{FF2B5EF4-FFF2-40B4-BE49-F238E27FC236}">
                <a16:creationId xmlns:a16="http://schemas.microsoft.com/office/drawing/2014/main" id="{AEE9EFCD-5C25-8F06-E20D-45D697877CF6}"/>
              </a:ext>
            </a:extLst>
          </p:cNvPr>
          <p:cNvSpPr txBox="1"/>
          <p:nvPr/>
        </p:nvSpPr>
        <p:spPr>
          <a:xfrm>
            <a:off x="3274209" y="295890"/>
            <a:ext cx="2595582" cy="646331"/>
          </a:xfrm>
          <a:prstGeom prst="rect">
            <a:avLst/>
          </a:prstGeom>
          <a:noFill/>
        </p:spPr>
        <p:txBody>
          <a:bodyPr wrap="none" rtlCol="0">
            <a:spAutoFit/>
          </a:bodyPr>
          <a:lstStyle/>
          <a:p>
            <a:r>
              <a:rPr lang="en-CL" dirty="0"/>
              <a:t>M: Móodulos de Clases</a:t>
            </a:r>
          </a:p>
          <a:p>
            <a:r>
              <a:rPr lang="en-CL" dirty="0"/>
              <a:t>E: Ejercicios en Clase</a:t>
            </a:r>
          </a:p>
        </p:txBody>
      </p:sp>
      <p:sp>
        <p:nvSpPr>
          <p:cNvPr id="5" name="TextBox 4">
            <a:extLst>
              <a:ext uri="{FF2B5EF4-FFF2-40B4-BE49-F238E27FC236}">
                <a16:creationId xmlns:a16="http://schemas.microsoft.com/office/drawing/2014/main" id="{D97EC4A3-9E82-E57B-C6BA-16D78DA772E0}"/>
              </a:ext>
            </a:extLst>
          </p:cNvPr>
          <p:cNvSpPr txBox="1"/>
          <p:nvPr/>
        </p:nvSpPr>
        <p:spPr>
          <a:xfrm>
            <a:off x="6100743" y="295889"/>
            <a:ext cx="1377300" cy="646331"/>
          </a:xfrm>
          <a:prstGeom prst="rect">
            <a:avLst/>
          </a:prstGeom>
          <a:noFill/>
        </p:spPr>
        <p:txBody>
          <a:bodyPr wrap="none" rtlCol="0">
            <a:spAutoFit/>
          </a:bodyPr>
          <a:lstStyle/>
          <a:p>
            <a:r>
              <a:rPr lang="en-CL" dirty="0"/>
              <a:t>T: Tareas</a:t>
            </a:r>
          </a:p>
          <a:p>
            <a:r>
              <a:rPr lang="en-CL" dirty="0"/>
              <a:t>P: Proyecto</a:t>
            </a:r>
          </a:p>
        </p:txBody>
      </p:sp>
    </p:spTree>
    <p:extLst>
      <p:ext uri="{BB962C8B-B14F-4D97-AF65-F5344CB8AC3E}">
        <p14:creationId xmlns:p14="http://schemas.microsoft.com/office/powerpoint/2010/main" val="102855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317500" y="1840637"/>
            <a:ext cx="8623300" cy="3108543"/>
          </a:xfrm>
          <a:prstGeom prst="rect">
            <a:avLst/>
          </a:prstGeom>
        </p:spPr>
        <p:txBody>
          <a:bodyPr wrap="square">
            <a:spAutoFit/>
          </a:bodyPr>
          <a:lstStyle/>
          <a:p>
            <a:endParaRPr lang="es-ES_tradnl" sz="2800" i="1" dirty="0">
              <a:solidFill>
                <a:srgbClr val="0070C0"/>
              </a:solidFill>
            </a:endParaRPr>
          </a:p>
          <a:p>
            <a:r>
              <a:rPr lang="es-ES_tradnl" sz="2800" b="0" i="1" dirty="0">
                <a:solidFill>
                  <a:srgbClr val="0070C0"/>
                </a:solidFill>
                <a:effectLst/>
                <a:latin typeface="Lato Extended"/>
              </a:rPr>
              <a:t>Como este curso tiene muchas personas (alrededor de 150), se han definido varias reglas que como estudiante debes conocer bien. </a:t>
            </a:r>
          </a:p>
          <a:p>
            <a:endParaRPr lang="es-ES_tradnl" sz="2800" i="1" dirty="0">
              <a:solidFill>
                <a:srgbClr val="0070C0"/>
              </a:solidFill>
              <a:latin typeface="Lato Extended"/>
            </a:endParaRPr>
          </a:p>
          <a:p>
            <a:r>
              <a:rPr lang="es-ES_tradnl" sz="2800" b="0" i="1" dirty="0">
                <a:solidFill>
                  <a:srgbClr val="0070C0"/>
                </a:solidFill>
                <a:effectLst/>
                <a:latin typeface="Lato Extended"/>
              </a:rPr>
              <a:t>Son pocas reglas y muy simples pero es necesario tenerlas en consideración.</a:t>
            </a:r>
            <a:r>
              <a:rPr lang="es-ES_tradnl" sz="2800" dirty="0">
                <a:solidFill>
                  <a:srgbClr val="0070C0"/>
                </a:solidFill>
              </a:rPr>
              <a:t> </a:t>
            </a:r>
          </a:p>
        </p:txBody>
      </p:sp>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313448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6" name="Picture 5" descr="Graphical user interface, text, application, email&#10;&#10;Description automatically generated">
            <a:extLst>
              <a:ext uri="{FF2B5EF4-FFF2-40B4-BE49-F238E27FC236}">
                <a16:creationId xmlns:a16="http://schemas.microsoft.com/office/drawing/2014/main" id="{E2D02B03-A58D-CEEA-209A-591A8878D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7573"/>
            <a:ext cx="8953500" cy="3096959"/>
          </a:xfrm>
          <a:prstGeom prst="rect">
            <a:avLst/>
          </a:prstGeom>
        </p:spPr>
      </p:pic>
    </p:spTree>
    <p:extLst>
      <p:ext uri="{BB962C8B-B14F-4D97-AF65-F5344CB8AC3E}">
        <p14:creationId xmlns:p14="http://schemas.microsoft.com/office/powerpoint/2010/main" val="1521583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Table&#10;&#10;Description automatically generated">
            <a:extLst>
              <a:ext uri="{FF2B5EF4-FFF2-40B4-BE49-F238E27FC236}">
                <a16:creationId xmlns:a16="http://schemas.microsoft.com/office/drawing/2014/main" id="{E3437CD8-3896-A3A5-1165-671848FE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1441508"/>
            <a:ext cx="8026400" cy="5134141"/>
          </a:xfrm>
          <a:prstGeom prst="rect">
            <a:avLst/>
          </a:prstGeom>
        </p:spPr>
      </p:pic>
    </p:spTree>
    <p:extLst>
      <p:ext uri="{BB962C8B-B14F-4D97-AF65-F5344CB8AC3E}">
        <p14:creationId xmlns:p14="http://schemas.microsoft.com/office/powerpoint/2010/main" val="2007285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59791687-ADED-B9C3-17EC-9251AB284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624081"/>
            <a:ext cx="8280400" cy="4732785"/>
          </a:xfrm>
          <a:prstGeom prst="rect">
            <a:avLst/>
          </a:prstGeom>
        </p:spPr>
      </p:pic>
    </p:spTree>
    <p:extLst>
      <p:ext uri="{BB962C8B-B14F-4D97-AF65-F5344CB8AC3E}">
        <p14:creationId xmlns:p14="http://schemas.microsoft.com/office/powerpoint/2010/main" val="4187853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7E5AE769-854B-A889-D103-3255B9391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63" y="1629788"/>
            <a:ext cx="9046637" cy="4330745"/>
          </a:xfrm>
          <a:prstGeom prst="rect">
            <a:avLst/>
          </a:prstGeom>
        </p:spPr>
      </p:pic>
    </p:spTree>
    <p:extLst>
      <p:ext uri="{BB962C8B-B14F-4D97-AF65-F5344CB8AC3E}">
        <p14:creationId xmlns:p14="http://schemas.microsoft.com/office/powerpoint/2010/main" val="1989794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C022E65A-3A3F-AD7E-0075-EE90A0B17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08" y="2016687"/>
            <a:ext cx="8396584" cy="3215712"/>
          </a:xfrm>
          <a:prstGeom prst="rect">
            <a:avLst/>
          </a:prstGeom>
        </p:spPr>
      </p:pic>
    </p:spTree>
    <p:extLst>
      <p:ext uri="{BB962C8B-B14F-4D97-AF65-F5344CB8AC3E}">
        <p14:creationId xmlns:p14="http://schemas.microsoft.com/office/powerpoint/2010/main" val="3465729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A8B8-DA08-DE42-9BFC-3E9E96524FDE}"/>
              </a:ext>
            </a:extLst>
          </p:cNvPr>
          <p:cNvSpPr>
            <a:spLocks noGrp="1"/>
          </p:cNvSpPr>
          <p:nvPr>
            <p:ph type="title"/>
          </p:nvPr>
        </p:nvSpPr>
        <p:spPr>
          <a:xfrm>
            <a:off x="367048" y="2857500"/>
            <a:ext cx="8229600" cy="1143000"/>
          </a:xfrm>
        </p:spPr>
        <p:txBody>
          <a:bodyPr/>
          <a:lstStyle/>
          <a:p>
            <a:r>
              <a:rPr lang="en-US" dirty="0" err="1"/>
              <a:t>Ejemplo</a:t>
            </a:r>
            <a:endParaRPr lang="en-US" dirty="0"/>
          </a:p>
        </p:txBody>
      </p:sp>
    </p:spTree>
    <p:extLst>
      <p:ext uri="{BB962C8B-B14F-4D97-AF65-F5344CB8AC3E}">
        <p14:creationId xmlns:p14="http://schemas.microsoft.com/office/powerpoint/2010/main" val="296698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F7A49401-ADCE-8472-17C9-29BF80F18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572794"/>
            <a:ext cx="8512696" cy="4066006"/>
          </a:xfrm>
          <a:prstGeom prst="rect">
            <a:avLst/>
          </a:prstGeom>
        </p:spPr>
      </p:pic>
    </p:spTree>
    <p:extLst>
      <p:ext uri="{BB962C8B-B14F-4D97-AF65-F5344CB8AC3E}">
        <p14:creationId xmlns:p14="http://schemas.microsoft.com/office/powerpoint/2010/main" val="2809219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Text&#10;&#10;Description automatically generated">
            <a:extLst>
              <a:ext uri="{FF2B5EF4-FFF2-40B4-BE49-F238E27FC236}">
                <a16:creationId xmlns:a16="http://schemas.microsoft.com/office/drawing/2014/main" id="{4FC37D3F-71C4-D33C-19B1-BABE6578F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838872"/>
            <a:ext cx="8646321" cy="3180255"/>
          </a:xfrm>
          <a:prstGeom prst="rect">
            <a:avLst/>
          </a:prstGeom>
        </p:spPr>
      </p:pic>
    </p:spTree>
    <p:extLst>
      <p:ext uri="{BB962C8B-B14F-4D97-AF65-F5344CB8AC3E}">
        <p14:creationId xmlns:p14="http://schemas.microsoft.com/office/powerpoint/2010/main" val="2318318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Text&#10;&#10;Description automatically generated">
            <a:extLst>
              <a:ext uri="{FF2B5EF4-FFF2-40B4-BE49-F238E27FC236}">
                <a16:creationId xmlns:a16="http://schemas.microsoft.com/office/drawing/2014/main" id="{07F5E216-DEEE-CF34-271E-3888E98B0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67" y="1875345"/>
            <a:ext cx="8462292" cy="2154788"/>
          </a:xfrm>
          <a:prstGeom prst="rect">
            <a:avLst/>
          </a:prstGeom>
        </p:spPr>
      </p:pic>
    </p:spTree>
    <p:extLst>
      <p:ext uri="{BB962C8B-B14F-4D97-AF65-F5344CB8AC3E}">
        <p14:creationId xmlns:p14="http://schemas.microsoft.com/office/powerpoint/2010/main" val="3262822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5" name="Picture 4" descr="Graphical user interface, text, application&#10;&#10;Description automatically generated">
            <a:extLst>
              <a:ext uri="{FF2B5EF4-FFF2-40B4-BE49-F238E27FC236}">
                <a16:creationId xmlns:a16="http://schemas.microsoft.com/office/drawing/2014/main" id="{4E50ACFB-36B6-0CBB-1BBC-0AD38D2B1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428587"/>
            <a:ext cx="8573934" cy="4413413"/>
          </a:xfrm>
          <a:prstGeom prst="rect">
            <a:avLst/>
          </a:prstGeom>
        </p:spPr>
      </p:pic>
    </p:spTree>
    <p:extLst>
      <p:ext uri="{BB962C8B-B14F-4D97-AF65-F5344CB8AC3E}">
        <p14:creationId xmlns:p14="http://schemas.microsoft.com/office/powerpoint/2010/main" val="1426747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pic>
        <p:nvPicPr>
          <p:cNvPr id="4" name="Picture 3" descr="Graphical user interface, text, application&#10;&#10;Description automatically generated">
            <a:extLst>
              <a:ext uri="{FF2B5EF4-FFF2-40B4-BE49-F238E27FC236}">
                <a16:creationId xmlns:a16="http://schemas.microsoft.com/office/drawing/2014/main" id="{8BF0D941-7A72-A70D-1902-390DE2CDF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439453"/>
            <a:ext cx="8218246" cy="3606680"/>
          </a:xfrm>
          <a:prstGeom prst="rect">
            <a:avLst/>
          </a:prstGeom>
        </p:spPr>
      </p:pic>
    </p:spTree>
    <p:extLst>
      <p:ext uri="{BB962C8B-B14F-4D97-AF65-F5344CB8AC3E}">
        <p14:creationId xmlns:p14="http://schemas.microsoft.com/office/powerpoint/2010/main" val="3184338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76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109912" cy="646331"/>
          </a:xfrm>
          <a:prstGeom prst="rect">
            <a:avLst/>
          </a:prstGeom>
          <a:noFill/>
        </p:spPr>
        <p:txBody>
          <a:bodyPr wrap="none" rtlCol="0">
            <a:spAutoFit/>
          </a:bodyPr>
          <a:lstStyle/>
          <a:p>
            <a:r>
              <a:rPr lang="es-ES_tradnl" sz="3600" dirty="0"/>
              <a:t>En un Colegio de Educación Básica….</a:t>
            </a:r>
          </a:p>
        </p:txBody>
      </p:sp>
    </p:spTree>
    <p:extLst>
      <p:ext uri="{BB962C8B-B14F-4D97-AF65-F5344CB8AC3E}">
        <p14:creationId xmlns:p14="http://schemas.microsoft.com/office/powerpoint/2010/main" val="3136420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FDC98C-24A1-3048-AE78-2FD41C48C8C1}"/>
              </a:ext>
            </a:extLst>
          </p:cNvPr>
          <p:cNvSpPr/>
          <p:nvPr/>
        </p:nvSpPr>
        <p:spPr>
          <a:xfrm>
            <a:off x="940156" y="1661373"/>
            <a:ext cx="6890197" cy="3400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109912" cy="646331"/>
          </a:xfrm>
          <a:prstGeom prst="rect">
            <a:avLst/>
          </a:prstGeom>
          <a:noFill/>
        </p:spPr>
        <p:txBody>
          <a:bodyPr wrap="none" rtlCol="0">
            <a:spAutoFit/>
          </a:bodyPr>
          <a:lstStyle/>
          <a:p>
            <a:r>
              <a:rPr lang="es-ES_tradnl" sz="3600" dirty="0"/>
              <a:t>En un Colegio de Educación Básica….</a:t>
            </a:r>
          </a:p>
        </p:txBody>
      </p:sp>
      <p:sp>
        <p:nvSpPr>
          <p:cNvPr id="2" name="Oval 1">
            <a:extLst>
              <a:ext uri="{FF2B5EF4-FFF2-40B4-BE49-F238E27FC236}">
                <a16:creationId xmlns:a16="http://schemas.microsoft.com/office/drawing/2014/main" id="{9024FCE2-E93C-8B48-9B3B-64C8039FC17A}"/>
              </a:ext>
            </a:extLst>
          </p:cNvPr>
          <p:cNvSpPr/>
          <p:nvPr/>
        </p:nvSpPr>
        <p:spPr>
          <a:xfrm>
            <a:off x="1846190" y="2425432"/>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8" name="Oval 7">
            <a:extLst>
              <a:ext uri="{FF2B5EF4-FFF2-40B4-BE49-F238E27FC236}">
                <a16:creationId xmlns:a16="http://schemas.microsoft.com/office/drawing/2014/main" id="{4DE7E2E6-17CE-974D-BF1E-6567C1C5A69F}"/>
              </a:ext>
            </a:extLst>
          </p:cNvPr>
          <p:cNvSpPr/>
          <p:nvPr/>
        </p:nvSpPr>
        <p:spPr>
          <a:xfrm>
            <a:off x="1870021" y="3729033"/>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3" name="TextBox 2">
            <a:extLst>
              <a:ext uri="{FF2B5EF4-FFF2-40B4-BE49-F238E27FC236}">
                <a16:creationId xmlns:a16="http://schemas.microsoft.com/office/drawing/2014/main" id="{F8C7583D-63C0-A74C-AE21-3A157B0D678B}"/>
              </a:ext>
            </a:extLst>
          </p:cNvPr>
          <p:cNvSpPr txBox="1"/>
          <p:nvPr/>
        </p:nvSpPr>
        <p:spPr>
          <a:xfrm>
            <a:off x="310971" y="1459468"/>
            <a:ext cx="3005951" cy="369332"/>
          </a:xfrm>
          <a:prstGeom prst="rect">
            <a:avLst/>
          </a:prstGeom>
          <a:noFill/>
        </p:spPr>
        <p:txBody>
          <a:bodyPr wrap="none" rtlCol="0">
            <a:spAutoFit/>
          </a:bodyPr>
          <a:lstStyle/>
          <a:p>
            <a:r>
              <a:rPr lang="es-ES_tradnl" dirty="0"/>
              <a:t>Dos Categorías (Clases) …</a:t>
            </a:r>
          </a:p>
        </p:txBody>
      </p:sp>
      <p:sp>
        <p:nvSpPr>
          <p:cNvPr id="10" name="TextBox 9">
            <a:extLst>
              <a:ext uri="{FF2B5EF4-FFF2-40B4-BE49-F238E27FC236}">
                <a16:creationId xmlns:a16="http://schemas.microsoft.com/office/drawing/2014/main" id="{005D4103-E13E-7E4A-BADE-3CC45F36514E}"/>
              </a:ext>
            </a:extLst>
          </p:cNvPr>
          <p:cNvSpPr txBox="1"/>
          <p:nvPr/>
        </p:nvSpPr>
        <p:spPr>
          <a:xfrm>
            <a:off x="2690782" y="2435697"/>
            <a:ext cx="4392548" cy="769441"/>
          </a:xfrm>
          <a:prstGeom prst="rect">
            <a:avLst/>
          </a:prstGeom>
          <a:noFill/>
        </p:spPr>
        <p:txBody>
          <a:bodyPr wrap="none" rtlCol="0">
            <a:spAutoFit/>
          </a:bodyPr>
          <a:lstStyle/>
          <a:p>
            <a:pPr algn="ctr"/>
            <a:r>
              <a:rPr lang="es-ES_tradnl" sz="3200"/>
              <a:t>PERSONAS &gt; 25 años</a:t>
            </a:r>
          </a:p>
          <a:p>
            <a:pPr algn="ctr"/>
            <a:r>
              <a:rPr lang="es-ES_tradnl" sz="1200"/>
              <a:t>(PERSONAS QUE TRABAJAN EN EL COLEGIO)</a:t>
            </a:r>
          </a:p>
        </p:txBody>
      </p:sp>
      <p:sp>
        <p:nvSpPr>
          <p:cNvPr id="12" name="TextBox 11">
            <a:extLst>
              <a:ext uri="{FF2B5EF4-FFF2-40B4-BE49-F238E27FC236}">
                <a16:creationId xmlns:a16="http://schemas.microsoft.com/office/drawing/2014/main" id="{CA398E4C-1DCF-F343-847D-223998F57C63}"/>
              </a:ext>
            </a:extLst>
          </p:cNvPr>
          <p:cNvSpPr txBox="1"/>
          <p:nvPr/>
        </p:nvSpPr>
        <p:spPr>
          <a:xfrm>
            <a:off x="2690781" y="3777717"/>
            <a:ext cx="4392549" cy="800219"/>
          </a:xfrm>
          <a:prstGeom prst="rect">
            <a:avLst/>
          </a:prstGeom>
          <a:noFill/>
        </p:spPr>
        <p:txBody>
          <a:bodyPr wrap="none" rtlCol="0">
            <a:spAutoFit/>
          </a:bodyPr>
          <a:lstStyle/>
          <a:p>
            <a:pPr algn="ctr"/>
            <a:r>
              <a:rPr lang="es-ES_tradnl" sz="3200" dirty="0"/>
              <a:t>PERSONAS &lt; 12 años</a:t>
            </a:r>
          </a:p>
          <a:p>
            <a:pPr algn="ctr"/>
            <a:r>
              <a:rPr lang="es-ES_tradnl" sz="1400" dirty="0"/>
              <a:t>(PERSONAS QUE ESTUDIAN EN EL COLEGIO)</a:t>
            </a:r>
          </a:p>
        </p:txBody>
      </p:sp>
      <p:sp>
        <p:nvSpPr>
          <p:cNvPr id="13" name="TextBox 12">
            <a:extLst>
              <a:ext uri="{FF2B5EF4-FFF2-40B4-BE49-F238E27FC236}">
                <a16:creationId xmlns:a16="http://schemas.microsoft.com/office/drawing/2014/main" id="{98E04ACE-B67D-3347-9D81-2987B57CA8F8}"/>
              </a:ext>
            </a:extLst>
          </p:cNvPr>
          <p:cNvSpPr txBox="1"/>
          <p:nvPr/>
        </p:nvSpPr>
        <p:spPr>
          <a:xfrm>
            <a:off x="614185" y="5557786"/>
            <a:ext cx="8366393" cy="1200329"/>
          </a:xfrm>
          <a:prstGeom prst="rect">
            <a:avLst/>
          </a:prstGeom>
          <a:noFill/>
        </p:spPr>
        <p:txBody>
          <a:bodyPr wrap="none" rtlCol="0">
            <a:spAutoFit/>
          </a:bodyPr>
          <a:lstStyle/>
          <a:p>
            <a:pPr marL="342900" indent="-342900">
              <a:buAutoNum type="alphaUcParenR"/>
            </a:pPr>
            <a:r>
              <a:rPr lang="es-ES_tradnl" dirty="0"/>
              <a:t>Qué atributo medir para determinar a qué categoría pertenece una persona?</a:t>
            </a:r>
          </a:p>
          <a:p>
            <a:pPr marL="342900" indent="-342900">
              <a:buAutoNum type="alphaUcParenR"/>
            </a:pPr>
            <a:r>
              <a:rPr lang="es-ES_tradnl" dirty="0"/>
              <a:t>Cómo medir este atributo?</a:t>
            </a:r>
          </a:p>
          <a:p>
            <a:pPr marL="342900" indent="-342900">
              <a:buAutoNum type="alphaUcParenR"/>
            </a:pPr>
            <a:r>
              <a:rPr lang="es-ES_tradnl" dirty="0"/>
              <a:t>Cómo usar este atributo para realizar la clasificación?</a:t>
            </a:r>
          </a:p>
          <a:p>
            <a:pPr marL="342900" indent="-342900">
              <a:buAutoNum type="alphaUcParenR"/>
            </a:pPr>
            <a:r>
              <a:rPr lang="es-ES_tradnl" dirty="0"/>
              <a:t>Cómo evaluar si este proceso de clasificación es efectivo?</a:t>
            </a:r>
          </a:p>
        </p:txBody>
      </p:sp>
    </p:spTree>
    <p:extLst>
      <p:ext uri="{BB962C8B-B14F-4D97-AF65-F5344CB8AC3E}">
        <p14:creationId xmlns:p14="http://schemas.microsoft.com/office/powerpoint/2010/main" val="75722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vatar Female">
                <a:extLst>
                  <a:ext uri="{FF2B5EF4-FFF2-40B4-BE49-F238E27FC236}">
                    <a16:creationId xmlns:a16="http://schemas.microsoft.com/office/drawing/2014/main" id="{4238701C-464D-BB40-83CB-BAB0B5682920}"/>
                  </a:ext>
                </a:extLst>
              </p:cNvPr>
              <p:cNvGraphicFramePr>
                <a:graphicFrameLocks noChangeAspect="1"/>
              </p:cNvGraphicFramePr>
              <p:nvPr>
                <p:extLst>
                  <p:ext uri="{D42A27DB-BD31-4B8C-83A1-F6EECF244321}">
                    <p14:modId xmlns:p14="http://schemas.microsoft.com/office/powerpoint/2010/main" val="659545046"/>
                  </p:ext>
                </p:extLst>
              </p:nvPr>
            </p:nvGraphicFramePr>
            <p:xfrm>
              <a:off x="1174948" y="1594271"/>
              <a:ext cx="1178916" cy="3669458"/>
            </p:xfrm>
            <a:graphic>
              <a:graphicData uri="http://schemas.microsoft.com/office/drawing/2017/model3d">
                <am3d:model3d r:embed="rId2">
                  <am3d:spPr>
                    <a:xfrm>
                      <a:off x="0" y="0"/>
                      <a:ext cx="1178916" cy="366945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692546" ay="1827116" az="354557"/>
                    <am3d:postTrans dx="0" dy="0" dz="0"/>
                  </am3d:trans>
                  <am3d:raster rName="Office3DRenderer" rVer="16.0.8326">
                    <am3d:blip r:embed="rId3"/>
                  </am3d:raster>
                  <am3d:objViewport viewportSz="3967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Female">
                <a:extLst>
                  <a:ext uri="{FF2B5EF4-FFF2-40B4-BE49-F238E27FC236}">
                    <a16:creationId xmlns:a16="http://schemas.microsoft.com/office/drawing/2014/main" id="{4238701C-464D-BB40-83CB-BAB0B5682920}"/>
                  </a:ext>
                </a:extLst>
              </p:cNvPr>
              <p:cNvPicPr>
                <a:picLocks noGrp="1" noRot="1" noChangeAspect="1" noMove="1" noResize="1" noEditPoints="1" noAdjustHandles="1" noChangeArrowheads="1" noChangeShapeType="1" noCrop="1"/>
              </p:cNvPicPr>
              <p:nvPr/>
            </p:nvPicPr>
            <p:blipFill>
              <a:blip r:embed="rId3"/>
              <a:stretch>
                <a:fillRect/>
              </a:stretch>
            </p:blipFill>
            <p:spPr>
              <a:xfrm>
                <a:off x="1174948" y="1594271"/>
                <a:ext cx="1178916" cy="366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oller in Blue Jacket">
                <a:extLst>
                  <a:ext uri="{FF2B5EF4-FFF2-40B4-BE49-F238E27FC236}">
                    <a16:creationId xmlns:a16="http://schemas.microsoft.com/office/drawing/2014/main" id="{16D92DD1-59DC-304E-A661-833333205817}"/>
                  </a:ext>
                </a:extLst>
              </p:cNvPr>
              <p:cNvGraphicFramePr/>
              <p:nvPr>
                <p:extLst>
                  <p:ext uri="{D42A27DB-BD31-4B8C-83A1-F6EECF244321}">
                    <p14:modId xmlns:p14="http://schemas.microsoft.com/office/powerpoint/2010/main" val="320927393"/>
                  </p:ext>
                </p:extLst>
              </p:nvPr>
            </p:nvGraphicFramePr>
            <p:xfrm>
              <a:off x="2702912" y="2421727"/>
              <a:ext cx="903150" cy="3358800"/>
            </p:xfrm>
            <a:graphic>
              <a:graphicData uri="http://schemas.microsoft.com/office/drawing/2017/model3d">
                <am3d:model3d r:embed="rId4">
                  <am3d:spPr>
                    <a:xfrm>
                      <a:off x="0" y="0"/>
                      <a:ext cx="903150" cy="3358800"/>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246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oller in Blue Jacket">
                <a:extLst>
                  <a:ext uri="{FF2B5EF4-FFF2-40B4-BE49-F238E27FC236}">
                    <a16:creationId xmlns:a16="http://schemas.microsoft.com/office/drawing/2014/main" id="{16D92DD1-59DC-304E-A661-833333205817}"/>
                  </a:ext>
                </a:extLst>
              </p:cNvPr>
              <p:cNvPicPr>
                <a:picLocks noGrp="1" noRot="1" noChangeAspect="1" noMove="1" noResize="1" noEditPoints="1" noAdjustHandles="1" noChangeArrowheads="1" noChangeShapeType="1" noCrop="1"/>
              </p:cNvPicPr>
              <p:nvPr/>
            </p:nvPicPr>
            <p:blipFill>
              <a:blip r:embed="rId5"/>
              <a:stretch>
                <a:fillRect/>
              </a:stretch>
            </p:blipFill>
            <p:spPr>
              <a:xfrm>
                <a:off x="2702912" y="2421727"/>
                <a:ext cx="903150" cy="3358800"/>
              </a:xfrm>
              <a:prstGeom prst="rect">
                <a:avLst/>
              </a:prstGeom>
            </p:spPr>
          </p:pic>
        </mc:Fallback>
      </mc:AlternateContent>
      <p:sp>
        <p:nvSpPr>
          <p:cNvPr id="6" name="Oval 5">
            <a:extLst>
              <a:ext uri="{FF2B5EF4-FFF2-40B4-BE49-F238E27FC236}">
                <a16:creationId xmlns:a16="http://schemas.microsoft.com/office/drawing/2014/main" id="{95128D1E-A20A-134A-8492-B348A4F8A99A}"/>
              </a:ext>
            </a:extLst>
          </p:cNvPr>
          <p:cNvSpPr/>
          <p:nvPr/>
        </p:nvSpPr>
        <p:spPr>
          <a:xfrm>
            <a:off x="1448873" y="661026"/>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7" name="Oval 6">
            <a:extLst>
              <a:ext uri="{FF2B5EF4-FFF2-40B4-BE49-F238E27FC236}">
                <a16:creationId xmlns:a16="http://schemas.microsoft.com/office/drawing/2014/main" id="{8D437E83-3A5C-7546-B05E-5E12F2B561E3}"/>
              </a:ext>
            </a:extLst>
          </p:cNvPr>
          <p:cNvSpPr/>
          <p:nvPr/>
        </p:nvSpPr>
        <p:spPr>
          <a:xfrm>
            <a:off x="2787438" y="1925888"/>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grpSp>
        <p:nvGrpSpPr>
          <p:cNvPr id="11" name="Group 10">
            <a:extLst>
              <a:ext uri="{FF2B5EF4-FFF2-40B4-BE49-F238E27FC236}">
                <a16:creationId xmlns:a16="http://schemas.microsoft.com/office/drawing/2014/main" id="{33E03C34-7938-DE48-B644-E88B0C26513F}"/>
              </a:ext>
            </a:extLst>
          </p:cNvPr>
          <p:cNvGrpSpPr/>
          <p:nvPr/>
        </p:nvGrpSpPr>
        <p:grpSpPr>
          <a:xfrm>
            <a:off x="357640" y="1751527"/>
            <a:ext cx="749943" cy="3512202"/>
            <a:chOff x="357640" y="1751527"/>
            <a:chExt cx="749943" cy="3512202"/>
          </a:xfrm>
        </p:grpSpPr>
        <p:cxnSp>
          <p:nvCxnSpPr>
            <p:cNvPr id="9" name="Straight Arrow Connector 8">
              <a:extLst>
                <a:ext uri="{FF2B5EF4-FFF2-40B4-BE49-F238E27FC236}">
                  <a16:creationId xmlns:a16="http://schemas.microsoft.com/office/drawing/2014/main" id="{71050527-B8BF-9F46-B3A7-DEE237EBE615}"/>
                </a:ext>
              </a:extLst>
            </p:cNvPr>
            <p:cNvCxnSpPr/>
            <p:nvPr/>
          </p:nvCxnSpPr>
          <p:spPr>
            <a:xfrm>
              <a:off x="1107583" y="1751527"/>
              <a:ext cx="0" cy="351220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814D24E-19AB-0941-8B03-4515EDC8EEA6}"/>
                </a:ext>
              </a:extLst>
            </p:cNvPr>
            <p:cNvSpPr txBox="1"/>
            <p:nvPr/>
          </p:nvSpPr>
          <p:spPr>
            <a:xfrm>
              <a:off x="357640" y="3244334"/>
              <a:ext cx="697627" cy="369332"/>
            </a:xfrm>
            <a:prstGeom prst="rect">
              <a:avLst/>
            </a:prstGeom>
            <a:noFill/>
          </p:spPr>
          <p:txBody>
            <a:bodyPr wrap="none" rtlCol="0">
              <a:spAutoFit/>
            </a:bodyPr>
            <a:lstStyle/>
            <a:p>
              <a:r>
                <a:rPr lang="en-US" dirty="0"/>
                <a:t>1.7m</a:t>
              </a:r>
            </a:p>
          </p:txBody>
        </p:sp>
      </p:grpSp>
      <p:grpSp>
        <p:nvGrpSpPr>
          <p:cNvPr id="12" name="Group 11">
            <a:extLst>
              <a:ext uri="{FF2B5EF4-FFF2-40B4-BE49-F238E27FC236}">
                <a16:creationId xmlns:a16="http://schemas.microsoft.com/office/drawing/2014/main" id="{43EF87A1-C70A-2341-A28E-EDA217A386A5}"/>
              </a:ext>
            </a:extLst>
          </p:cNvPr>
          <p:cNvGrpSpPr/>
          <p:nvPr/>
        </p:nvGrpSpPr>
        <p:grpSpPr>
          <a:xfrm>
            <a:off x="3712060" y="3129569"/>
            <a:ext cx="697627" cy="2088000"/>
            <a:chOff x="1107583" y="3145156"/>
            <a:chExt cx="697627" cy="2088000"/>
          </a:xfrm>
        </p:grpSpPr>
        <p:cxnSp>
          <p:nvCxnSpPr>
            <p:cNvPr id="13" name="Straight Arrow Connector 12">
              <a:extLst>
                <a:ext uri="{FF2B5EF4-FFF2-40B4-BE49-F238E27FC236}">
                  <a16:creationId xmlns:a16="http://schemas.microsoft.com/office/drawing/2014/main" id="{A0B8867C-1476-9D45-8189-5AA48610F44B}"/>
                </a:ext>
              </a:extLst>
            </p:cNvPr>
            <p:cNvCxnSpPr>
              <a:cxnSpLocks/>
            </p:cNvCxnSpPr>
            <p:nvPr/>
          </p:nvCxnSpPr>
          <p:spPr>
            <a:xfrm>
              <a:off x="1107583" y="3145156"/>
              <a:ext cx="0" cy="2088000"/>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EF3F6DC-6C9A-4244-A869-071AC8C703CB}"/>
                </a:ext>
              </a:extLst>
            </p:cNvPr>
            <p:cNvSpPr txBox="1"/>
            <p:nvPr/>
          </p:nvSpPr>
          <p:spPr>
            <a:xfrm>
              <a:off x="1107583" y="3906290"/>
              <a:ext cx="697627" cy="369332"/>
            </a:xfrm>
            <a:prstGeom prst="rect">
              <a:avLst/>
            </a:prstGeom>
            <a:noFill/>
          </p:spPr>
          <p:txBody>
            <a:bodyPr wrap="none" rtlCol="0">
              <a:spAutoFit/>
            </a:bodyPr>
            <a:lstStyle/>
            <a:p>
              <a:r>
                <a:rPr lang="en-US" dirty="0"/>
                <a:t>1.1m</a:t>
              </a:r>
            </a:p>
          </p:txBody>
        </p:sp>
      </p:grpSp>
      <p:sp>
        <p:nvSpPr>
          <p:cNvPr id="16" name="TextBox 15">
            <a:extLst>
              <a:ext uri="{FF2B5EF4-FFF2-40B4-BE49-F238E27FC236}">
                <a16:creationId xmlns:a16="http://schemas.microsoft.com/office/drawing/2014/main" id="{62FD9E9D-87F7-3745-8B04-DB59AE820568}"/>
              </a:ext>
            </a:extLst>
          </p:cNvPr>
          <p:cNvSpPr txBox="1"/>
          <p:nvPr/>
        </p:nvSpPr>
        <p:spPr>
          <a:xfrm>
            <a:off x="706453" y="5810634"/>
            <a:ext cx="3916457" cy="646331"/>
          </a:xfrm>
          <a:prstGeom prst="rect">
            <a:avLst/>
          </a:prstGeom>
          <a:noFill/>
        </p:spPr>
        <p:txBody>
          <a:bodyPr wrap="none" rtlCol="0">
            <a:spAutoFit/>
          </a:bodyPr>
          <a:lstStyle/>
          <a:p>
            <a:r>
              <a:rPr lang="en-US" dirty="0"/>
              <a:t>IF ALTURA &gt; 1.4 	THEN	CLASE 1</a:t>
            </a:r>
          </a:p>
          <a:p>
            <a:r>
              <a:rPr lang="en-US" dirty="0"/>
              <a:t>		ELSE	CLASE 2</a:t>
            </a:r>
          </a:p>
        </p:txBody>
      </p:sp>
      <p:pic>
        <p:nvPicPr>
          <p:cNvPr id="1026" name="Picture 2" descr="UNDERSTANDING BIOMETRIC PERFORMANCE EVALUATION">
            <a:extLst>
              <a:ext uri="{FF2B5EF4-FFF2-40B4-BE49-F238E27FC236}">
                <a16:creationId xmlns:a16="http://schemas.microsoft.com/office/drawing/2014/main" id="{BB80797D-B3DA-0C42-8427-5A8FBEDAD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338" y="2601076"/>
            <a:ext cx="4175662" cy="2505397"/>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A5C32A9A-EF6A-EA4E-96F5-39F1582E3F17}"/>
              </a:ext>
            </a:extLst>
          </p:cNvPr>
          <p:cNvSpPr/>
          <p:nvPr/>
        </p:nvSpPr>
        <p:spPr>
          <a:xfrm>
            <a:off x="6971763" y="3050428"/>
            <a:ext cx="497983" cy="433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19" name="Oval 18">
            <a:extLst>
              <a:ext uri="{FF2B5EF4-FFF2-40B4-BE49-F238E27FC236}">
                <a16:creationId xmlns:a16="http://schemas.microsoft.com/office/drawing/2014/main" id="{BC9B496C-E21A-DE4C-A763-0C68D7ADCDBA}"/>
              </a:ext>
            </a:extLst>
          </p:cNvPr>
          <p:cNvSpPr/>
          <p:nvPr/>
        </p:nvSpPr>
        <p:spPr>
          <a:xfrm>
            <a:off x="5136970" y="2382593"/>
            <a:ext cx="529733" cy="4636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17" name="TextBox 16">
            <a:extLst>
              <a:ext uri="{FF2B5EF4-FFF2-40B4-BE49-F238E27FC236}">
                <a16:creationId xmlns:a16="http://schemas.microsoft.com/office/drawing/2014/main" id="{ABFC70E2-31E7-B146-9C94-2F880913ACAC}"/>
              </a:ext>
            </a:extLst>
          </p:cNvPr>
          <p:cNvSpPr txBox="1"/>
          <p:nvPr/>
        </p:nvSpPr>
        <p:spPr>
          <a:xfrm>
            <a:off x="5725499" y="1859209"/>
            <a:ext cx="1655133" cy="369332"/>
          </a:xfrm>
          <a:prstGeom prst="rect">
            <a:avLst/>
          </a:prstGeom>
          <a:noFill/>
        </p:spPr>
        <p:txBody>
          <a:bodyPr wrap="none" rtlCol="0">
            <a:spAutoFit/>
          </a:bodyPr>
          <a:lstStyle/>
          <a:p>
            <a:r>
              <a:rPr lang="en-US" dirty="0"/>
              <a:t>EVALUACIÓN</a:t>
            </a:r>
          </a:p>
        </p:txBody>
      </p:sp>
      <p:sp>
        <p:nvSpPr>
          <p:cNvPr id="21" name="TextBox 20">
            <a:extLst>
              <a:ext uri="{FF2B5EF4-FFF2-40B4-BE49-F238E27FC236}">
                <a16:creationId xmlns:a16="http://schemas.microsoft.com/office/drawing/2014/main" id="{A6F608C0-A803-9A42-BF84-2C0C3210D780}"/>
              </a:ext>
            </a:extLst>
          </p:cNvPr>
          <p:cNvSpPr txBox="1"/>
          <p:nvPr/>
        </p:nvSpPr>
        <p:spPr>
          <a:xfrm>
            <a:off x="5017163" y="5101653"/>
            <a:ext cx="4090543" cy="276999"/>
          </a:xfrm>
          <a:prstGeom prst="rect">
            <a:avLst/>
          </a:prstGeom>
          <a:noFill/>
        </p:spPr>
        <p:txBody>
          <a:bodyPr wrap="none" rtlCol="0">
            <a:spAutoFit/>
          </a:bodyPr>
          <a:lstStyle/>
          <a:p>
            <a:r>
              <a:rPr lang="en-US" sz="1200" dirty="0"/>
              <a:t>0.9              1.4                        1.7           1.9        ALTURA</a:t>
            </a:r>
          </a:p>
        </p:txBody>
      </p:sp>
    </p:spTree>
    <p:extLst>
      <p:ext uri="{BB962C8B-B14F-4D97-AF65-F5344CB8AC3E}">
        <p14:creationId xmlns:p14="http://schemas.microsoft.com/office/powerpoint/2010/main" val="1829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additive="sum">
                                        <p:cTn id="20"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8" grpId="0" animBg="1"/>
      <p:bldP spid="19" grpId="0" animBg="1"/>
      <p:bldP spid="17"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1751953"/>
            <a:ext cx="8124825" cy="4862870"/>
          </a:xfrm>
          <a:prstGeom prst="rect">
            <a:avLst/>
          </a:prstGeom>
          <a:noFill/>
          <a:ln w="9525">
            <a:noFill/>
            <a:miter lim="800000"/>
            <a:headEnd/>
            <a:tailEnd/>
          </a:ln>
        </p:spPr>
        <p:txBody>
          <a:bodyPr wrap="square">
            <a:prstTxWarp prst="textNoShape">
              <a:avLst/>
            </a:prstTxWarp>
            <a:spAutoFit/>
          </a:bodyPr>
          <a:lstStyle/>
          <a:p>
            <a:pPr marL="342900" lvl="0" indent="-342900">
              <a:spcAft>
                <a:spcPts val="1200"/>
              </a:spcAft>
              <a:buFont typeface="+mj-lt"/>
              <a:buAutoNum type="arabicPeriod"/>
            </a:pPr>
            <a:r>
              <a:rPr lang="es-CL" sz="2000" dirty="0">
                <a:latin typeface="Trebuchet MS"/>
                <a:cs typeface="Trebuchet MS"/>
              </a:rPr>
              <a:t>Analizar las nociones básicas de extracción de características, selección de características, clasificación y evaluación de desempeño.</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Aplicar técnicas basadas en procesamiento de imágenes para la extracción de características geométricas y cromáticas en problemas donde el reconocimiento de patrones se realice a  partir de información visual.</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Diseñar y evaluar características a ser extraídas donde la reconocimiento de patrones se realiza a partir de información visual u otro tipo de información.</a:t>
            </a:r>
            <a:endParaRPr lang="en-US" sz="2000" dirty="0">
              <a:latin typeface="Trebuchet MS"/>
              <a:cs typeface="Trebuchet MS"/>
            </a:endParaRPr>
          </a:p>
          <a:p>
            <a:pPr marL="342900" lvl="0" indent="-342900">
              <a:spcAft>
                <a:spcPts val="1200"/>
              </a:spcAft>
              <a:buFont typeface="+mj-lt"/>
              <a:buAutoNum type="arabicPeriod"/>
            </a:pPr>
            <a:r>
              <a:rPr lang="es-CL" sz="2000" dirty="0">
                <a:latin typeface="Trebuchet MS"/>
                <a:cs typeface="Trebuchet MS"/>
              </a:rPr>
              <a:t>Evaluar algoritmos eficientes para seleccionar características: Análisis de componentes principales, discriminante de Fisher, búsqueda exhaustiva, búsqueda secuencial, Branch&amp;Bound, entre otros.</a:t>
            </a:r>
          </a:p>
        </p:txBody>
      </p:sp>
      <p:sp>
        <p:nvSpPr>
          <p:cNvPr id="8195" name="Text Box 4"/>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(1/2) </a:t>
            </a:r>
            <a:endParaRPr lang="es-ES" sz="3200" b="1"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2370138"/>
            <a:ext cx="8124825" cy="3170099"/>
          </a:xfrm>
          <a:prstGeom prst="rect">
            <a:avLst/>
          </a:prstGeom>
          <a:noFill/>
          <a:ln w="9525">
            <a:noFill/>
            <a:miter lim="800000"/>
            <a:headEnd/>
            <a:tailEnd/>
          </a:ln>
        </p:spPr>
        <p:txBody>
          <a:bodyPr wrap="square">
            <a:prstTxWarp prst="textNoShape">
              <a:avLst/>
            </a:prstTxWarp>
            <a:spAutoFit/>
          </a:bodyPr>
          <a:lstStyle/>
          <a:p>
            <a:pPr marL="457200" lvl="0" indent="-457200">
              <a:spcAft>
                <a:spcPts val="1200"/>
              </a:spcAft>
              <a:buFont typeface="+mj-lt"/>
              <a:buAutoNum type="arabicPeriod" startAt="5"/>
            </a:pPr>
            <a:r>
              <a:rPr lang="es-CL" sz="2000" dirty="0">
                <a:latin typeface="Trebuchet MS"/>
                <a:cs typeface="Trebuchet MS"/>
              </a:rPr>
              <a:t>Diseñar clasificadores capaces de resolver problemas reales basados en las técnicas de clasificador lineal, árbol binario de decisión, vecino más cercano, Mahalanobis, Bayes, SVM, redes neuronales entre otros.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Aplicar técnicas para establecer y comparar el desempeño de los clasificadores: Validación cruzada, bootstrap, e intervalos de confianza basados en distribuciones estadísticas.</a:t>
            </a:r>
            <a:endParaRPr lang="en-US" sz="2000" dirty="0">
              <a:latin typeface="Trebuchet MS"/>
              <a:cs typeface="Trebuchet MS"/>
            </a:endParaRPr>
          </a:p>
          <a:p>
            <a:pPr marL="342900" lvl="0" indent="-342900">
              <a:spcAft>
                <a:spcPts val="1200"/>
              </a:spcAft>
              <a:buFont typeface="+mj-lt"/>
              <a:buAutoNum type="arabicPeriod" startAt="5"/>
            </a:pPr>
            <a:r>
              <a:rPr lang="es-CL" sz="2000" dirty="0">
                <a:latin typeface="Trebuchet MS"/>
                <a:cs typeface="Trebuchet MS"/>
              </a:rPr>
              <a:t>Diseñar un sistema automático de reconocimiento de patrones capaz de resolver un problema real.</a:t>
            </a:r>
            <a:endParaRPr lang="en-US" sz="2000" dirty="0">
              <a:latin typeface="Trebuchet MS"/>
              <a:cs typeface="Trebuchet MS"/>
            </a:endParaRPr>
          </a:p>
        </p:txBody>
      </p:sp>
      <p:sp>
        <p:nvSpPr>
          <p:cNvPr id="4" name="Text Box 4">
            <a:extLst>
              <a:ext uri="{FF2B5EF4-FFF2-40B4-BE49-F238E27FC236}">
                <a16:creationId xmlns:a16="http://schemas.microsoft.com/office/drawing/2014/main" id="{85076E2F-253B-584B-B667-EA70417671EC}"/>
              </a:ext>
            </a:extLst>
          </p:cNvPr>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(2/2) </a:t>
            </a:r>
            <a:endParaRPr lang="es-ES" sz="3200" b="1" dirty="0">
              <a:solidFill>
                <a:schemeClr val="accent2"/>
              </a:solidFill>
              <a:latin typeface="Trebuchet MS" charset="0"/>
            </a:endParaRPr>
          </a:p>
        </p:txBody>
      </p:sp>
    </p:spTree>
    <p:extLst>
      <p:ext uri="{BB962C8B-B14F-4D97-AF65-F5344CB8AC3E}">
        <p14:creationId xmlns:p14="http://schemas.microsoft.com/office/powerpoint/2010/main" val="33414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9172</TotalTime>
  <Words>2440</Words>
  <Application>Microsoft Macintosh PowerPoint</Application>
  <PresentationFormat>On-screen Show (4:3)</PresentationFormat>
  <Paragraphs>345</Paragraphs>
  <Slides>45</Slides>
  <Notes>23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45</vt:i4>
      </vt:variant>
    </vt:vector>
  </HeadingPairs>
  <TitlesOfParts>
    <vt:vector size="50" baseType="lpstr">
      <vt:lpstr>Arial</vt:lpstr>
      <vt:lpstr>Lato Extended</vt:lpstr>
      <vt:lpstr>Trebuchet MS</vt:lpstr>
      <vt:lpstr>1_Diseño predeterminado</vt:lpstr>
      <vt:lpstr>2_Diseño predeterminado</vt:lpstr>
      <vt:lpstr>PowerPoint Presentation</vt:lpstr>
      <vt:lpstr>PowerPoint Presentation</vt:lpstr>
      <vt:lpstr>PowerPoint Presentation</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111</cp:revision>
  <dcterms:created xsi:type="dcterms:W3CDTF">2012-08-01T13:57:31Z</dcterms:created>
  <dcterms:modified xsi:type="dcterms:W3CDTF">2023-03-08T17:34:06Z</dcterms:modified>
</cp:coreProperties>
</file>